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72" r:id="rId2"/>
  </p:sldMasterIdLst>
  <p:notesMasterIdLst>
    <p:notesMasterId r:id="rId40"/>
  </p:notesMasterIdLst>
  <p:sldIdLst>
    <p:sldId id="347" r:id="rId3"/>
    <p:sldId id="367" r:id="rId4"/>
    <p:sldId id="366" r:id="rId5"/>
    <p:sldId id="398" r:id="rId6"/>
    <p:sldId id="369" r:id="rId7"/>
    <p:sldId id="368" r:id="rId8"/>
    <p:sldId id="370" r:id="rId9"/>
    <p:sldId id="400" r:id="rId10"/>
    <p:sldId id="371" r:id="rId11"/>
    <p:sldId id="372" r:id="rId12"/>
    <p:sldId id="401" r:id="rId13"/>
    <p:sldId id="373" r:id="rId14"/>
    <p:sldId id="402" r:id="rId15"/>
    <p:sldId id="374" r:id="rId16"/>
    <p:sldId id="403" r:id="rId17"/>
    <p:sldId id="375" r:id="rId18"/>
    <p:sldId id="388" r:id="rId19"/>
    <p:sldId id="387" r:id="rId20"/>
    <p:sldId id="386" r:id="rId21"/>
    <p:sldId id="385" r:id="rId22"/>
    <p:sldId id="384" r:id="rId23"/>
    <p:sldId id="383" r:id="rId24"/>
    <p:sldId id="382" r:id="rId25"/>
    <p:sldId id="381" r:id="rId26"/>
    <p:sldId id="378" r:id="rId27"/>
    <p:sldId id="379" r:id="rId28"/>
    <p:sldId id="380" r:id="rId29"/>
    <p:sldId id="376" r:id="rId30"/>
    <p:sldId id="377" r:id="rId31"/>
    <p:sldId id="390" r:id="rId32"/>
    <p:sldId id="399" r:id="rId33"/>
    <p:sldId id="392" r:id="rId34"/>
    <p:sldId id="394" r:id="rId35"/>
    <p:sldId id="397" r:id="rId36"/>
    <p:sldId id="393" r:id="rId37"/>
    <p:sldId id="395" r:id="rId38"/>
    <p:sldId id="36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a:srgbClr val="000000"/>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110" d="100"/>
          <a:sy n="110" d="100"/>
        </p:scale>
        <p:origin x="17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10886" y="0"/>
            <a:ext cx="1820708" cy="6871607"/>
          </a:xfrm>
          <a:prstGeom prst="rect">
            <a:avLst/>
          </a:prstGeom>
        </p:spPr>
      </p:pic>
    </p:spTree>
    <p:extLst>
      <p:ext uri="{BB962C8B-B14F-4D97-AF65-F5344CB8AC3E}">
        <p14:creationId xmlns:p14="http://schemas.microsoft.com/office/powerpoint/2010/main" val="40255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0" y="0"/>
            <a:ext cx="1820708" cy="6858000"/>
          </a:xfrm>
          <a:prstGeom prst="rect">
            <a:avLst/>
          </a:prstGeom>
        </p:spPr>
      </p:pic>
      <p:sp>
        <p:nvSpPr>
          <p:cNvPr id="10" name="Text Placeholder 2"/>
          <p:cNvSpPr>
            <a:spLocks noGrp="1"/>
          </p:cNvSpPr>
          <p:nvPr>
            <p:ph idx="13"/>
          </p:nvPr>
        </p:nvSpPr>
        <p:spPr>
          <a:xfrm>
            <a:off x="2057400" y="1752600"/>
            <a:ext cx="6629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74343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98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985"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5/6/2020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F8OtE60T8yU" TargetMode="External"/><Relationship Id="rId2" Type="http://schemas.openxmlformats.org/officeDocument/2006/relationships/hyperlink" Target="https://youtu.be/haa7n3UGyDc" TargetMode="External"/><Relationship Id="rId1" Type="http://schemas.openxmlformats.org/officeDocument/2006/relationships/slideLayout" Target="../slideLayouts/slideLayout5.xml"/><Relationship Id="rId6" Type="http://schemas.openxmlformats.org/officeDocument/2006/relationships/hyperlink" Target="https://youtu.be/fQBFsTqbKhY" TargetMode="External"/><Relationship Id="rId5" Type="http://schemas.openxmlformats.org/officeDocument/2006/relationships/hyperlink" Target="https://youtu.be/4OxphYV8W3E" TargetMode="External"/><Relationship Id="rId4" Type="http://schemas.openxmlformats.org/officeDocument/2006/relationships/hyperlink" Target="https://youtu.be/v8quCbt4C-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MjBHWw1TbP4" TargetMode="External"/><Relationship Id="rId7" Type="http://schemas.openxmlformats.org/officeDocument/2006/relationships/hyperlink" Target="https://youtu.be/_SplEuWp0Yw" TargetMode="External"/><Relationship Id="rId2" Type="http://schemas.openxmlformats.org/officeDocument/2006/relationships/hyperlink" Target="https://youtu.be/I1_tZ9LhJD4" TargetMode="External"/><Relationship Id="rId1" Type="http://schemas.openxmlformats.org/officeDocument/2006/relationships/slideLayout" Target="../slideLayouts/slideLayout5.xml"/><Relationship Id="rId6" Type="http://schemas.openxmlformats.org/officeDocument/2006/relationships/hyperlink" Target="https://youtu.be/7An0jukOkCI" TargetMode="External"/><Relationship Id="rId5" Type="http://schemas.openxmlformats.org/officeDocument/2006/relationships/hyperlink" Target="https://youtu.be/HfFj-VQKiAM" TargetMode="External"/><Relationship Id="rId4" Type="http://schemas.openxmlformats.org/officeDocument/2006/relationships/hyperlink" Target="https://youtu.be/BarOk2p38L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JzMzFom9eX0" TargetMode="External"/><Relationship Id="rId2" Type="http://schemas.openxmlformats.org/officeDocument/2006/relationships/hyperlink" Target="https://youtu.be/fytHjRvkn-U"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A7qw4I8Cac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228600" y="2514600"/>
            <a:ext cx="3733800" cy="1600200"/>
          </a:xfrm>
          <a:prstGeom prst="rect">
            <a:avLst/>
          </a:prstGeom>
          <a:noFill/>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bg1"/>
                </a:solidFill>
                <a:effectLst>
                  <a:outerShdw blurRad="38100" dist="38100" dir="2700000" algn="tl">
                    <a:srgbClr val="000000">
                      <a:alpha val="43137"/>
                    </a:srgbClr>
                  </a:outerShdw>
                </a:effectLst>
              </a:rPr>
              <a:t>Animation Merit Badge</a:t>
            </a:r>
            <a:endParaRPr lang="ru-RU" sz="5000" dirty="0">
              <a:solidFill>
                <a:schemeClr val="bg1"/>
              </a:solidFill>
              <a:effectLst>
                <a:outerShdw blurRad="38100" dist="38100" dir="2700000" algn="tl">
                  <a:srgbClr val="000000">
                    <a:alpha val="43137"/>
                  </a:srgbClr>
                </a:outerShdw>
              </a:effectLst>
            </a:endParaRPr>
          </a:p>
        </p:txBody>
      </p:sp>
      <p:sp>
        <p:nvSpPr>
          <p:cNvPr id="7" name="Rectangle 8"/>
          <p:cNvSpPr txBox="1">
            <a:spLocks noChangeArrowheads="1"/>
          </p:cNvSpPr>
          <p:nvPr/>
        </p:nvSpPr>
        <p:spPr>
          <a:xfrm>
            <a:off x="381000" y="4038600"/>
            <a:ext cx="3429000" cy="914400"/>
          </a:xfrm>
          <a:prstGeom prst="rect">
            <a:avLst/>
          </a:prstGeom>
          <a:noFill/>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dirty="0" smtClean="0">
                <a:solidFill>
                  <a:schemeClr val="bg1"/>
                </a:solidFill>
                <a:effectLst>
                  <a:outerShdw blurRad="38100" dist="38100" dir="2700000" algn="tl">
                    <a:srgbClr val="000000">
                      <a:alpha val="43137"/>
                    </a:srgbClr>
                  </a:outerShdw>
                </a:effectLst>
              </a:rPr>
              <a:t>Troop 344 and 9344 Pemberville, OH</a:t>
            </a:r>
            <a:endParaRPr lang="ru-RU"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Animation</a:t>
            </a:r>
            <a:endParaRPr lang="en-US" dirty="0"/>
          </a:p>
        </p:txBody>
      </p:sp>
      <p:sp>
        <p:nvSpPr>
          <p:cNvPr id="3" name="Content Placeholder 2"/>
          <p:cNvSpPr>
            <a:spLocks noGrp="1"/>
          </p:cNvSpPr>
          <p:nvPr>
            <p:ph idx="4294967295"/>
          </p:nvPr>
        </p:nvSpPr>
        <p:spPr>
          <a:xfrm>
            <a:off x="1981200" y="1219200"/>
            <a:ext cx="3505200" cy="5486400"/>
          </a:xfrm>
        </p:spPr>
        <p:txBody>
          <a:bodyPr>
            <a:normAutofit/>
          </a:bodyPr>
          <a:lstStyle/>
          <a:p>
            <a:pPr marL="457200" indent="-457200">
              <a:spcBef>
                <a:spcPts val="0"/>
              </a:spcBef>
            </a:pPr>
            <a:r>
              <a:rPr lang="en-US" sz="2000" dirty="0" smtClean="0">
                <a:solidFill>
                  <a:schemeClr val="tx1">
                    <a:lumMod val="65000"/>
                    <a:lumOff val="35000"/>
                  </a:schemeClr>
                </a:solidFill>
              </a:rPr>
              <a:t>1930 Warner </a:t>
            </a:r>
            <a:r>
              <a:rPr lang="en-US" sz="2000" dirty="0">
                <a:solidFill>
                  <a:schemeClr val="tx1">
                    <a:lumMod val="65000"/>
                    <a:lumOff val="35000"/>
                  </a:schemeClr>
                </a:solidFill>
              </a:rPr>
              <a:t>Bros. Studio is </a:t>
            </a:r>
            <a:r>
              <a:rPr lang="en-US" sz="2000" dirty="0" smtClean="0">
                <a:solidFill>
                  <a:schemeClr val="tx1">
                    <a:lumMod val="65000"/>
                    <a:lumOff val="35000"/>
                  </a:schemeClr>
                </a:solidFill>
              </a:rPr>
              <a:t>born. </a:t>
            </a:r>
          </a:p>
          <a:p>
            <a:pPr marL="857250" lvl="1" indent="-457200">
              <a:spcBef>
                <a:spcPts val="0"/>
              </a:spcBef>
            </a:pPr>
            <a:r>
              <a:rPr lang="en-US" sz="1600" dirty="0" smtClean="0">
                <a:solidFill>
                  <a:schemeClr val="tx1">
                    <a:lumMod val="65000"/>
                    <a:lumOff val="35000"/>
                  </a:schemeClr>
                </a:solidFill>
              </a:rPr>
              <a:t>Looney </a:t>
            </a:r>
            <a:r>
              <a:rPr lang="en-US" sz="1600" dirty="0">
                <a:solidFill>
                  <a:schemeClr val="tx1">
                    <a:lumMod val="65000"/>
                    <a:lumOff val="35000"/>
                  </a:schemeClr>
                </a:solidFill>
              </a:rPr>
              <a:t>Tunes was supposed to be a spin off on the Silly Symphonies produced by Disney. </a:t>
            </a:r>
            <a:endParaRPr lang="en-US" sz="16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It </a:t>
            </a:r>
            <a:r>
              <a:rPr lang="en-US" sz="1600" dirty="0">
                <a:solidFill>
                  <a:schemeClr val="tx1">
                    <a:lumMod val="65000"/>
                    <a:lumOff val="35000"/>
                  </a:schemeClr>
                </a:solidFill>
              </a:rPr>
              <a:t>soon took on a life of its own and became very popular</a:t>
            </a:r>
            <a:r>
              <a:rPr lang="en-US" sz="1600" dirty="0" smtClean="0">
                <a:solidFill>
                  <a:schemeClr val="tx1">
                    <a:lumMod val="65000"/>
                    <a:lumOff val="35000"/>
                  </a:schemeClr>
                </a:solidFill>
              </a:rPr>
              <a:t>.</a:t>
            </a:r>
          </a:p>
          <a:p>
            <a:pPr marL="457200" indent="-457200">
              <a:spcBef>
                <a:spcPts val="0"/>
              </a:spcBef>
            </a:pPr>
            <a:r>
              <a:rPr lang="en-US" sz="2000" dirty="0" smtClean="0">
                <a:solidFill>
                  <a:schemeClr val="tx1">
                    <a:lumMod val="65000"/>
                    <a:lumOff val="35000"/>
                  </a:schemeClr>
                </a:solidFill>
              </a:rPr>
              <a:t>1930’s </a:t>
            </a:r>
            <a:r>
              <a:rPr lang="en-US" sz="2000" dirty="0" smtClean="0">
                <a:solidFill>
                  <a:schemeClr val="tx1">
                    <a:lumMod val="65000"/>
                    <a:lumOff val="35000"/>
                  </a:schemeClr>
                </a:solidFill>
              </a:rPr>
              <a:t>Several </a:t>
            </a:r>
            <a:r>
              <a:rPr lang="en-US" sz="2000" dirty="0">
                <a:solidFill>
                  <a:schemeClr val="tx1">
                    <a:lumMod val="65000"/>
                    <a:lumOff val="35000"/>
                  </a:schemeClr>
                </a:solidFill>
              </a:rPr>
              <a:t>now-iconic characters were created. </a:t>
            </a:r>
            <a:endParaRPr lang="en-US" sz="20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This </a:t>
            </a:r>
            <a:r>
              <a:rPr lang="en-US" sz="1600" dirty="0">
                <a:solidFill>
                  <a:schemeClr val="tx1">
                    <a:lumMod val="65000"/>
                    <a:lumOff val="35000"/>
                  </a:schemeClr>
                </a:solidFill>
              </a:rPr>
              <a:t>included Betty </a:t>
            </a:r>
            <a:r>
              <a:rPr lang="en-US" sz="1600" dirty="0" err="1">
                <a:solidFill>
                  <a:schemeClr val="tx1">
                    <a:lumMod val="65000"/>
                    <a:lumOff val="35000"/>
                  </a:schemeClr>
                </a:solidFill>
              </a:rPr>
              <a:t>Boop</a:t>
            </a:r>
            <a:r>
              <a:rPr lang="en-US" sz="1600" dirty="0">
                <a:solidFill>
                  <a:schemeClr val="tx1">
                    <a:lumMod val="65000"/>
                    <a:lumOff val="35000"/>
                  </a:schemeClr>
                </a:solidFill>
              </a:rPr>
              <a:t>, Popeye the Sailor, and Daffy Duck</a:t>
            </a:r>
            <a:r>
              <a:rPr lang="en-US" sz="1600" dirty="0" smtClean="0">
                <a:solidFill>
                  <a:schemeClr val="tx1">
                    <a:lumMod val="65000"/>
                    <a:lumOff val="35000"/>
                  </a:schemeClr>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674" y="1295400"/>
            <a:ext cx="3150326" cy="2367245"/>
          </a:xfrm>
          <a:prstGeom prst="rect">
            <a:avLst/>
          </a:prstGeom>
        </p:spPr>
      </p:pic>
      <p:pic>
        <p:nvPicPr>
          <p:cNvPr id="7" name="Picture 6"/>
          <p:cNvPicPr>
            <a:picLocks noChangeAspect="1"/>
          </p:cNvPicPr>
          <p:nvPr/>
        </p:nvPicPr>
        <p:blipFill>
          <a:blip r:embed="rId3"/>
          <a:stretch>
            <a:fillRect/>
          </a:stretch>
        </p:blipFill>
        <p:spPr>
          <a:xfrm>
            <a:off x="7251609" y="3860319"/>
            <a:ext cx="1631594" cy="2423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784119"/>
            <a:ext cx="1843216" cy="2499360"/>
          </a:xfrm>
          <a:prstGeom prst="rect">
            <a:avLst/>
          </a:prstGeom>
        </p:spPr>
      </p:pic>
    </p:spTree>
    <p:extLst>
      <p:ext uri="{BB962C8B-B14F-4D97-AF65-F5344CB8AC3E}">
        <p14:creationId xmlns:p14="http://schemas.microsoft.com/office/powerpoint/2010/main" val="221460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Animation</a:t>
            </a:r>
            <a:endParaRPr lang="en-US" dirty="0"/>
          </a:p>
        </p:txBody>
      </p:sp>
      <p:sp>
        <p:nvSpPr>
          <p:cNvPr id="3" name="Content Placeholder 2"/>
          <p:cNvSpPr>
            <a:spLocks noGrp="1"/>
          </p:cNvSpPr>
          <p:nvPr>
            <p:ph idx="4294967295"/>
          </p:nvPr>
        </p:nvSpPr>
        <p:spPr>
          <a:xfrm>
            <a:off x="2057400" y="1295400"/>
            <a:ext cx="3505200" cy="5181600"/>
          </a:xfrm>
        </p:spPr>
        <p:txBody>
          <a:bodyPr>
            <a:normAutofit/>
          </a:bodyPr>
          <a:lstStyle/>
          <a:p>
            <a:pPr marL="457200" indent="-457200">
              <a:spcBef>
                <a:spcPts val="0"/>
              </a:spcBef>
            </a:pPr>
            <a:r>
              <a:rPr lang="en-US" sz="2000" dirty="0" smtClean="0">
                <a:solidFill>
                  <a:schemeClr val="tx1">
                    <a:lumMod val="65000"/>
                    <a:lumOff val="35000"/>
                  </a:schemeClr>
                </a:solidFill>
              </a:rPr>
              <a:t>1937 Walt </a:t>
            </a:r>
            <a:r>
              <a:rPr lang="en-US" sz="2000" dirty="0">
                <a:solidFill>
                  <a:schemeClr val="tx1">
                    <a:lumMod val="65000"/>
                    <a:lumOff val="35000"/>
                  </a:schemeClr>
                </a:solidFill>
              </a:rPr>
              <a:t>Disney produced the first ever full-length animated film. </a:t>
            </a:r>
            <a:endParaRPr lang="en-US" sz="20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Snow </a:t>
            </a:r>
            <a:r>
              <a:rPr lang="en-US" sz="1600" dirty="0">
                <a:solidFill>
                  <a:schemeClr val="tx1">
                    <a:lumMod val="65000"/>
                    <a:lumOff val="35000"/>
                  </a:schemeClr>
                </a:solidFill>
              </a:rPr>
              <a:t>White and the Seven Dwarfs was a major hit</a:t>
            </a:r>
            <a:r>
              <a:rPr lang="en-US" sz="1600" dirty="0" smtClean="0">
                <a:solidFill>
                  <a:schemeClr val="tx1">
                    <a:lumMod val="65000"/>
                    <a:lumOff val="35000"/>
                  </a:schemeClr>
                </a:solidFill>
              </a:rPr>
              <a:t>.</a:t>
            </a:r>
          </a:p>
          <a:p>
            <a:pPr marL="457200" indent="-457200">
              <a:spcBef>
                <a:spcPts val="0"/>
              </a:spcBef>
            </a:pPr>
            <a:r>
              <a:rPr lang="en-US" sz="2000" dirty="0" smtClean="0">
                <a:solidFill>
                  <a:schemeClr val="tx1">
                    <a:lumMod val="65000"/>
                    <a:lumOff val="35000"/>
                  </a:schemeClr>
                </a:solidFill>
              </a:rPr>
              <a:t>1940’s This </a:t>
            </a:r>
            <a:r>
              <a:rPr lang="en-US" sz="2000" dirty="0">
                <a:solidFill>
                  <a:schemeClr val="tx1">
                    <a:lumMod val="65000"/>
                    <a:lumOff val="35000"/>
                  </a:schemeClr>
                </a:solidFill>
              </a:rPr>
              <a:t>decade brought several new popular characters to </a:t>
            </a:r>
            <a:r>
              <a:rPr lang="en-US" sz="2000" dirty="0" smtClean="0">
                <a:solidFill>
                  <a:schemeClr val="tx1">
                    <a:lumMod val="65000"/>
                    <a:lumOff val="35000"/>
                  </a:schemeClr>
                </a:solidFill>
              </a:rPr>
              <a:t>life including </a:t>
            </a:r>
            <a:r>
              <a:rPr lang="en-US" sz="2000" dirty="0">
                <a:solidFill>
                  <a:schemeClr val="tx1">
                    <a:lumMod val="65000"/>
                    <a:lumOff val="35000"/>
                  </a:schemeClr>
                </a:solidFill>
              </a:rPr>
              <a:t>Woody Woodpecker, Mighty Mouse, and Tom and Jerry.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1258389"/>
            <a:ext cx="3048000" cy="2577703"/>
          </a:xfrm>
          <a:prstGeom prst="rect">
            <a:avLst/>
          </a:prstGeom>
        </p:spPr>
      </p:pic>
      <p:pic>
        <p:nvPicPr>
          <p:cNvPr id="6" name="Picture 5"/>
          <p:cNvPicPr>
            <a:picLocks noChangeAspect="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4733888" y="3886200"/>
            <a:ext cx="1657423" cy="24885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311" y="3955877"/>
            <a:ext cx="2349154" cy="23491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6064" y="4617449"/>
            <a:ext cx="2223524" cy="1746373"/>
          </a:xfrm>
          <a:prstGeom prst="rect">
            <a:avLst/>
          </a:prstGeom>
        </p:spPr>
      </p:pic>
    </p:spTree>
    <p:extLst>
      <p:ext uri="{BB962C8B-B14F-4D97-AF65-F5344CB8AC3E}">
        <p14:creationId xmlns:p14="http://schemas.microsoft.com/office/powerpoint/2010/main" val="32084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Animation</a:t>
            </a:r>
            <a:endParaRPr lang="en-US" dirty="0"/>
          </a:p>
        </p:txBody>
      </p:sp>
      <p:sp>
        <p:nvSpPr>
          <p:cNvPr id="3" name="Content Placeholder 2"/>
          <p:cNvSpPr>
            <a:spLocks noGrp="1"/>
          </p:cNvSpPr>
          <p:nvPr>
            <p:ph idx="4294967295"/>
          </p:nvPr>
        </p:nvSpPr>
        <p:spPr>
          <a:xfrm>
            <a:off x="2057400" y="3581400"/>
            <a:ext cx="6857999" cy="3124200"/>
          </a:xfrm>
        </p:spPr>
        <p:txBody>
          <a:bodyPr>
            <a:normAutofit/>
          </a:bodyPr>
          <a:lstStyle/>
          <a:p>
            <a:pPr marL="457200" indent="-457200">
              <a:spcBef>
                <a:spcPts val="0"/>
              </a:spcBef>
            </a:pPr>
            <a:r>
              <a:rPr lang="en-US" sz="2000" dirty="0" smtClean="0">
                <a:solidFill>
                  <a:schemeClr val="tx1">
                    <a:lumMod val="65000"/>
                    <a:lumOff val="35000"/>
                  </a:schemeClr>
                </a:solidFill>
              </a:rPr>
              <a:t>1950s </a:t>
            </a:r>
            <a:r>
              <a:rPr lang="en-US" sz="2000" dirty="0">
                <a:solidFill>
                  <a:schemeClr val="tx1">
                    <a:lumMod val="65000"/>
                    <a:lumOff val="35000"/>
                  </a:schemeClr>
                </a:solidFill>
              </a:rPr>
              <a:t>Shift from classic theatrical cartoons to </a:t>
            </a:r>
            <a:r>
              <a:rPr lang="en-US" sz="2000" dirty="0" smtClean="0">
                <a:solidFill>
                  <a:schemeClr val="tx1">
                    <a:lumMod val="65000"/>
                    <a:lumOff val="35000"/>
                  </a:schemeClr>
                </a:solidFill>
              </a:rPr>
              <a:t> </a:t>
            </a:r>
            <a:r>
              <a:rPr lang="en-US" sz="2000" dirty="0">
                <a:solidFill>
                  <a:schemeClr val="tx1">
                    <a:lumMod val="65000"/>
                    <a:lumOff val="35000"/>
                  </a:schemeClr>
                </a:solidFill>
              </a:rPr>
              <a:t>animation in TV series for </a:t>
            </a:r>
            <a:r>
              <a:rPr lang="en-US" sz="2000" dirty="0" smtClean="0">
                <a:solidFill>
                  <a:schemeClr val="tx1">
                    <a:lumMod val="65000"/>
                    <a:lumOff val="35000"/>
                  </a:schemeClr>
                </a:solidFill>
              </a:rPr>
              <a:t>children.</a:t>
            </a:r>
            <a:endParaRPr lang="en-US" sz="2000" dirty="0">
              <a:solidFill>
                <a:schemeClr val="tx1">
                  <a:lumMod val="65000"/>
                  <a:lumOff val="35000"/>
                </a:schemeClr>
              </a:solidFill>
            </a:endParaRPr>
          </a:p>
          <a:p>
            <a:pPr marL="457200" indent="-457200">
              <a:spcBef>
                <a:spcPts val="0"/>
              </a:spcBef>
            </a:pPr>
            <a:r>
              <a:rPr lang="en-US" sz="2000" dirty="0" smtClean="0">
                <a:solidFill>
                  <a:schemeClr val="tx1">
                    <a:lumMod val="65000"/>
                    <a:lumOff val="35000"/>
                  </a:schemeClr>
                </a:solidFill>
              </a:rPr>
              <a:t>1960’s </a:t>
            </a:r>
            <a:r>
              <a:rPr lang="en-US" sz="2000" dirty="0">
                <a:solidFill>
                  <a:schemeClr val="tx1">
                    <a:lumMod val="65000"/>
                    <a:lumOff val="35000"/>
                  </a:schemeClr>
                </a:solidFill>
              </a:rPr>
              <a:t>Japan was notably prolific and successful with their own style of animation, which became known </a:t>
            </a:r>
            <a:r>
              <a:rPr lang="en-US" sz="2000" dirty="0" smtClean="0">
                <a:solidFill>
                  <a:schemeClr val="tx1">
                    <a:lumMod val="65000"/>
                    <a:lumOff val="35000"/>
                  </a:schemeClr>
                </a:solidFill>
              </a:rPr>
              <a:t>as </a:t>
            </a:r>
            <a:r>
              <a:rPr lang="en-US" sz="2000" dirty="0">
                <a:solidFill>
                  <a:schemeClr val="tx1">
                    <a:lumMod val="65000"/>
                    <a:lumOff val="35000"/>
                  </a:schemeClr>
                </a:solidFill>
              </a:rPr>
              <a:t>anime.</a:t>
            </a:r>
            <a:endParaRPr lang="en-US" sz="2000" dirty="0" smtClean="0">
              <a:solidFill>
                <a:schemeClr val="tx1">
                  <a:lumMod val="65000"/>
                  <a:lumOff val="35000"/>
                </a:schemeClr>
              </a:solidFill>
            </a:endParaRPr>
          </a:p>
          <a:p>
            <a:pPr marL="457200" indent="-457200">
              <a:spcBef>
                <a:spcPts val="0"/>
              </a:spcBef>
            </a:pPr>
            <a:r>
              <a:rPr lang="en-US" sz="2000" dirty="0" smtClean="0">
                <a:solidFill>
                  <a:schemeClr val="tx1">
                    <a:lumMod val="65000"/>
                    <a:lumOff val="35000"/>
                  </a:schemeClr>
                </a:solidFill>
              </a:rPr>
              <a:t>1972 </a:t>
            </a:r>
            <a:r>
              <a:rPr lang="en-US" sz="2000" dirty="0" smtClean="0">
                <a:solidFill>
                  <a:schemeClr val="tx1">
                    <a:lumMod val="65000"/>
                    <a:lumOff val="35000"/>
                  </a:schemeClr>
                </a:solidFill>
              </a:rPr>
              <a:t>At </a:t>
            </a:r>
            <a:r>
              <a:rPr lang="en-US" sz="2000" dirty="0">
                <a:solidFill>
                  <a:schemeClr val="tx1">
                    <a:lumMod val="65000"/>
                    <a:lumOff val="35000"/>
                  </a:schemeClr>
                </a:solidFill>
              </a:rPr>
              <a:t>the University of Utah, </a:t>
            </a:r>
            <a:r>
              <a:rPr lang="en-US" sz="2000" dirty="0" smtClean="0">
                <a:solidFill>
                  <a:schemeClr val="tx1">
                    <a:lumMod val="65000"/>
                    <a:lumOff val="35000"/>
                  </a:schemeClr>
                </a:solidFill>
              </a:rPr>
              <a:t>a </a:t>
            </a:r>
            <a:r>
              <a:rPr lang="en-US" sz="2000" dirty="0">
                <a:solidFill>
                  <a:schemeClr val="tx1">
                    <a:lumMod val="65000"/>
                    <a:lumOff val="35000"/>
                  </a:schemeClr>
                </a:solidFill>
              </a:rPr>
              <a:t>man named Ed </a:t>
            </a:r>
            <a:r>
              <a:rPr lang="en-US" sz="2000" dirty="0" err="1">
                <a:solidFill>
                  <a:schemeClr val="tx1">
                    <a:lumMod val="65000"/>
                    <a:lumOff val="35000"/>
                  </a:schemeClr>
                </a:solidFill>
              </a:rPr>
              <a:t>Catmull</a:t>
            </a:r>
            <a:r>
              <a:rPr lang="en-US" sz="2000" dirty="0">
                <a:solidFill>
                  <a:schemeClr val="tx1">
                    <a:lumMod val="65000"/>
                    <a:lumOff val="35000"/>
                  </a:schemeClr>
                </a:solidFill>
              </a:rPr>
              <a:t> developed a method of creating computer generated </a:t>
            </a:r>
            <a:r>
              <a:rPr lang="en-US" sz="2000" dirty="0" smtClean="0">
                <a:solidFill>
                  <a:schemeClr val="tx1">
                    <a:lumMod val="65000"/>
                    <a:lumOff val="35000"/>
                  </a:schemeClr>
                </a:solidFill>
              </a:rPr>
              <a:t>movies</a:t>
            </a:r>
            <a:r>
              <a:rPr lang="en-US" sz="2000" dirty="0">
                <a:solidFill>
                  <a:schemeClr val="tx1">
                    <a:lumMod val="65000"/>
                    <a:lumOff val="35000"/>
                  </a:schemeClr>
                </a:solidFill>
              </a:rPr>
              <a:t> </a:t>
            </a:r>
            <a:r>
              <a:rPr lang="en-US" sz="2000" dirty="0" smtClean="0">
                <a:solidFill>
                  <a:schemeClr val="tx1">
                    <a:lumMod val="65000"/>
                    <a:lumOff val="35000"/>
                  </a:schemeClr>
                </a:solidFill>
              </a:rPr>
              <a:t>now known as CGI</a:t>
            </a:r>
            <a:r>
              <a:rPr lang="en-US" sz="2000" dirty="0" smtClean="0">
                <a:solidFill>
                  <a:schemeClr val="tx1">
                    <a:lumMod val="65000"/>
                    <a:lumOff val="35000"/>
                  </a:schemeClr>
                </a:solidFill>
              </a:rPr>
              <a:t>. </a:t>
            </a:r>
            <a:endParaRPr lang="en-US" sz="2000" dirty="0" smtClean="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3505200" y="1295400"/>
            <a:ext cx="3733800" cy="2124403"/>
          </a:xfrm>
          <a:prstGeom prst="rect">
            <a:avLst/>
          </a:prstGeom>
        </p:spPr>
      </p:pic>
    </p:spTree>
    <p:extLst>
      <p:ext uri="{BB962C8B-B14F-4D97-AF65-F5344CB8AC3E}">
        <p14:creationId xmlns:p14="http://schemas.microsoft.com/office/powerpoint/2010/main" val="253922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Animation</a:t>
            </a:r>
            <a:endParaRPr lang="en-US" dirty="0"/>
          </a:p>
        </p:txBody>
      </p:sp>
      <p:sp>
        <p:nvSpPr>
          <p:cNvPr id="3" name="Content Placeholder 2"/>
          <p:cNvSpPr>
            <a:spLocks noGrp="1"/>
          </p:cNvSpPr>
          <p:nvPr>
            <p:ph idx="4294967295"/>
          </p:nvPr>
        </p:nvSpPr>
        <p:spPr>
          <a:xfrm>
            <a:off x="2074817" y="1524000"/>
            <a:ext cx="3716383" cy="4572000"/>
          </a:xfrm>
        </p:spPr>
        <p:txBody>
          <a:bodyPr>
            <a:normAutofit/>
          </a:bodyPr>
          <a:lstStyle/>
          <a:p>
            <a:pPr marL="457200" indent="-457200">
              <a:spcBef>
                <a:spcPts val="0"/>
              </a:spcBef>
            </a:pPr>
            <a:r>
              <a:rPr lang="en-US" sz="2000" dirty="0" smtClean="0">
                <a:solidFill>
                  <a:schemeClr val="tx1">
                    <a:lumMod val="65000"/>
                    <a:lumOff val="35000"/>
                  </a:schemeClr>
                </a:solidFill>
              </a:rPr>
              <a:t>1993 Apple </a:t>
            </a:r>
            <a:r>
              <a:rPr lang="en-US" sz="2000" dirty="0">
                <a:solidFill>
                  <a:schemeClr val="tx1">
                    <a:lumMod val="65000"/>
                    <a:lumOff val="35000"/>
                  </a:schemeClr>
                </a:solidFill>
              </a:rPr>
              <a:t>computer company produced a method for creating 3-D </a:t>
            </a:r>
            <a:r>
              <a:rPr lang="en-US" sz="2000" dirty="0" smtClean="0">
                <a:solidFill>
                  <a:schemeClr val="tx1">
                    <a:lumMod val="65000"/>
                    <a:lumOff val="35000"/>
                  </a:schemeClr>
                </a:solidFill>
              </a:rPr>
              <a:t>films.</a:t>
            </a:r>
          </a:p>
          <a:p>
            <a:pPr marL="457200" indent="-457200">
              <a:spcBef>
                <a:spcPts val="0"/>
              </a:spcBef>
            </a:pPr>
            <a:r>
              <a:rPr lang="en-US" sz="2000" dirty="0" smtClean="0">
                <a:solidFill>
                  <a:schemeClr val="tx1">
                    <a:lumMod val="65000"/>
                    <a:lumOff val="35000"/>
                  </a:schemeClr>
                </a:solidFill>
              </a:rPr>
              <a:t>1995 </a:t>
            </a:r>
            <a:r>
              <a:rPr lang="en-US" sz="2000" dirty="0">
                <a:solidFill>
                  <a:schemeClr val="tx1">
                    <a:lumMod val="65000"/>
                    <a:lumOff val="35000"/>
                  </a:schemeClr>
                </a:solidFill>
              </a:rPr>
              <a:t>Toy Story was released as the first full-length 3-D film. </a:t>
            </a:r>
            <a:endParaRPr lang="en-US" sz="20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Computer </a:t>
            </a:r>
            <a:r>
              <a:rPr lang="en-US" sz="1600" dirty="0">
                <a:solidFill>
                  <a:schemeClr val="tx1">
                    <a:lumMod val="65000"/>
                    <a:lumOff val="35000"/>
                  </a:schemeClr>
                </a:solidFill>
              </a:rPr>
              <a:t>animation grew into the dominant animation technique in the US and many other countries.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24000"/>
            <a:ext cx="2514600" cy="4238625"/>
          </a:xfrm>
          <a:prstGeom prst="rect">
            <a:avLst/>
          </a:prstGeom>
        </p:spPr>
      </p:pic>
    </p:spTree>
    <p:extLst>
      <p:ext uri="{BB962C8B-B14F-4D97-AF65-F5344CB8AC3E}">
        <p14:creationId xmlns:p14="http://schemas.microsoft.com/office/powerpoint/2010/main" val="44462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95400"/>
            <a:ext cx="6842280" cy="5410200"/>
          </a:xfrm>
        </p:spPr>
        <p:txBody>
          <a:bodyPr>
            <a:normAutofit fontScale="55000" lnSpcReduction="20000"/>
          </a:bodyPr>
          <a:lstStyle/>
          <a:p>
            <a:pPr marL="514350" indent="-457200">
              <a:lnSpc>
                <a:spcPct val="120000"/>
              </a:lnSpc>
              <a:spcBef>
                <a:spcPts val="0"/>
              </a:spcBef>
              <a:buFont typeface="+mj-lt"/>
              <a:buAutoNum type="arabicPeriod"/>
            </a:pPr>
            <a:r>
              <a:rPr lang="en-US" b="1" dirty="0">
                <a:solidFill>
                  <a:schemeClr val="tx1">
                    <a:lumMod val="65000"/>
                    <a:lumOff val="35000"/>
                  </a:schemeClr>
                </a:solidFill>
              </a:rPr>
              <a:t>General knowledge.</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Do the following:</a:t>
            </a:r>
          </a:p>
          <a:p>
            <a:pPr marL="971550" lvl="1" indent="-457200">
              <a:lnSpc>
                <a:spcPct val="120000"/>
              </a:lnSpc>
              <a:spcBef>
                <a:spcPts val="0"/>
              </a:spcBef>
              <a:buFont typeface="+mj-lt"/>
              <a:buAutoNum type="alphaLcPeriod"/>
            </a:pPr>
            <a:r>
              <a:rPr lang="en-US" dirty="0">
                <a:solidFill>
                  <a:schemeClr val="tx1">
                    <a:lumMod val="65000"/>
                    <a:lumOff val="35000"/>
                  </a:schemeClr>
                </a:solidFill>
              </a:rPr>
              <a:t>In your own words, describe to your counselor what animation is.</a:t>
            </a:r>
          </a:p>
          <a:p>
            <a:pPr marL="971550" lvl="1" indent="-457200">
              <a:lnSpc>
                <a:spcPct val="120000"/>
              </a:lnSpc>
              <a:spcBef>
                <a:spcPts val="0"/>
              </a:spcBef>
              <a:buFont typeface="+mj-lt"/>
              <a:buAutoNum type="alphaLcPeriod"/>
            </a:pPr>
            <a:r>
              <a:rPr lang="en-US" dirty="0">
                <a:solidFill>
                  <a:schemeClr val="tx1">
                    <a:lumMod val="65000"/>
                    <a:lumOff val="35000"/>
                  </a:schemeClr>
                </a:solidFill>
              </a:rPr>
              <a:t>Discuss with your counselor a brief history of animation.</a:t>
            </a:r>
          </a:p>
          <a:p>
            <a:pPr marL="514350" indent="-457200">
              <a:lnSpc>
                <a:spcPct val="120000"/>
              </a:lnSpc>
              <a:spcBef>
                <a:spcPts val="0"/>
              </a:spcBef>
              <a:buFont typeface="+mj-lt"/>
              <a:buAutoNum type="arabicPeriod"/>
            </a:pPr>
            <a:r>
              <a:rPr lang="en-US" b="1" dirty="0">
                <a:solidFill>
                  <a:srgbClr val="C00000"/>
                </a:solidFill>
              </a:rPr>
              <a:t>Principles of animation.</a:t>
            </a:r>
            <a:r>
              <a:rPr lang="en-US" dirty="0">
                <a:solidFill>
                  <a:srgbClr val="C00000"/>
                </a:solidFill>
              </a:rPr>
              <a:t> </a:t>
            </a:r>
            <a:br>
              <a:rPr lang="en-US" dirty="0">
                <a:solidFill>
                  <a:srgbClr val="C00000"/>
                </a:solidFill>
              </a:rPr>
            </a:br>
            <a:r>
              <a:rPr lang="en-US" dirty="0">
                <a:solidFill>
                  <a:srgbClr val="C00000"/>
                </a:solidFill>
              </a:rPr>
              <a:t>Choose five of the following 12 principles of animation, and discuss how each one makes an animation appear more believable: </a:t>
            </a:r>
          </a:p>
          <a:p>
            <a:pPr marL="971550" lvl="1" indent="-457200">
              <a:lnSpc>
                <a:spcPct val="120000"/>
              </a:lnSpc>
              <a:spcBef>
                <a:spcPts val="0"/>
              </a:spcBef>
              <a:buFont typeface="+mj-lt"/>
              <a:buAutoNum type="alphaLcPeriod"/>
            </a:pPr>
            <a:r>
              <a:rPr lang="en-US" dirty="0">
                <a:solidFill>
                  <a:srgbClr val="C00000"/>
                </a:solidFill>
              </a:rPr>
              <a:t>squash and stretch, </a:t>
            </a:r>
          </a:p>
          <a:p>
            <a:pPr marL="971550" lvl="1" indent="-457200">
              <a:lnSpc>
                <a:spcPct val="120000"/>
              </a:lnSpc>
              <a:spcBef>
                <a:spcPts val="0"/>
              </a:spcBef>
              <a:buFont typeface="+mj-lt"/>
              <a:buAutoNum type="alphaLcPeriod"/>
            </a:pPr>
            <a:r>
              <a:rPr lang="en-US" dirty="0">
                <a:solidFill>
                  <a:srgbClr val="C00000"/>
                </a:solidFill>
              </a:rPr>
              <a:t>anticipation, </a:t>
            </a:r>
          </a:p>
          <a:p>
            <a:pPr marL="971550" lvl="1" indent="-457200">
              <a:lnSpc>
                <a:spcPct val="120000"/>
              </a:lnSpc>
              <a:spcBef>
                <a:spcPts val="0"/>
              </a:spcBef>
              <a:buFont typeface="+mj-lt"/>
              <a:buAutoNum type="alphaLcPeriod"/>
            </a:pPr>
            <a:r>
              <a:rPr lang="en-US" dirty="0">
                <a:solidFill>
                  <a:srgbClr val="C00000"/>
                </a:solidFill>
              </a:rPr>
              <a:t>staging, </a:t>
            </a:r>
          </a:p>
          <a:p>
            <a:pPr marL="971550" lvl="1" indent="-457200">
              <a:lnSpc>
                <a:spcPct val="120000"/>
              </a:lnSpc>
              <a:spcBef>
                <a:spcPts val="0"/>
              </a:spcBef>
              <a:buFont typeface="+mj-lt"/>
              <a:buAutoNum type="alphaLcPeriod"/>
            </a:pPr>
            <a:r>
              <a:rPr lang="en-US" dirty="0">
                <a:solidFill>
                  <a:srgbClr val="C00000"/>
                </a:solidFill>
              </a:rPr>
              <a:t>straight-ahead action and pose to pose, </a:t>
            </a:r>
          </a:p>
          <a:p>
            <a:pPr marL="971550" lvl="1" indent="-457200">
              <a:lnSpc>
                <a:spcPct val="120000"/>
              </a:lnSpc>
              <a:spcBef>
                <a:spcPts val="0"/>
              </a:spcBef>
              <a:buFont typeface="+mj-lt"/>
              <a:buAutoNum type="alphaLcPeriod"/>
            </a:pPr>
            <a:r>
              <a:rPr lang="en-US" dirty="0">
                <a:solidFill>
                  <a:srgbClr val="C00000"/>
                </a:solidFill>
              </a:rPr>
              <a:t>follow through and overlapping action, </a:t>
            </a:r>
          </a:p>
          <a:p>
            <a:pPr marL="971550" lvl="1" indent="-457200">
              <a:lnSpc>
                <a:spcPct val="120000"/>
              </a:lnSpc>
              <a:spcBef>
                <a:spcPts val="0"/>
              </a:spcBef>
              <a:buFont typeface="+mj-lt"/>
              <a:buAutoNum type="alphaLcPeriod"/>
            </a:pPr>
            <a:r>
              <a:rPr lang="en-US" dirty="0">
                <a:solidFill>
                  <a:srgbClr val="C00000"/>
                </a:solidFill>
              </a:rPr>
              <a:t>slow in and slow out, </a:t>
            </a:r>
          </a:p>
          <a:p>
            <a:pPr marL="971550" lvl="1" indent="-457200">
              <a:lnSpc>
                <a:spcPct val="120000"/>
              </a:lnSpc>
              <a:spcBef>
                <a:spcPts val="0"/>
              </a:spcBef>
              <a:buFont typeface="+mj-lt"/>
              <a:buAutoNum type="alphaLcPeriod"/>
            </a:pPr>
            <a:r>
              <a:rPr lang="en-US" dirty="0">
                <a:solidFill>
                  <a:srgbClr val="C00000"/>
                </a:solidFill>
              </a:rPr>
              <a:t>arcs, </a:t>
            </a:r>
          </a:p>
          <a:p>
            <a:pPr marL="971550" lvl="1" indent="-457200">
              <a:lnSpc>
                <a:spcPct val="120000"/>
              </a:lnSpc>
              <a:spcBef>
                <a:spcPts val="0"/>
              </a:spcBef>
              <a:buFont typeface="+mj-lt"/>
              <a:buAutoNum type="alphaLcPeriod"/>
            </a:pPr>
            <a:r>
              <a:rPr lang="en-US" dirty="0">
                <a:solidFill>
                  <a:srgbClr val="C00000"/>
                </a:solidFill>
              </a:rPr>
              <a:t>secondary action, </a:t>
            </a:r>
          </a:p>
          <a:p>
            <a:pPr marL="971550" lvl="1" indent="-457200">
              <a:lnSpc>
                <a:spcPct val="120000"/>
              </a:lnSpc>
              <a:spcBef>
                <a:spcPts val="0"/>
              </a:spcBef>
              <a:buFont typeface="+mj-lt"/>
              <a:buAutoNum type="alphaLcPeriod"/>
            </a:pPr>
            <a:r>
              <a:rPr lang="en-US" dirty="0">
                <a:solidFill>
                  <a:srgbClr val="C00000"/>
                </a:solidFill>
              </a:rPr>
              <a:t>timing, </a:t>
            </a:r>
          </a:p>
          <a:p>
            <a:pPr marL="971550" lvl="1" indent="-457200">
              <a:lnSpc>
                <a:spcPct val="120000"/>
              </a:lnSpc>
              <a:spcBef>
                <a:spcPts val="0"/>
              </a:spcBef>
              <a:buFont typeface="+mj-lt"/>
              <a:buAutoNum type="alphaLcPeriod"/>
            </a:pPr>
            <a:r>
              <a:rPr lang="en-US" dirty="0">
                <a:solidFill>
                  <a:srgbClr val="C00000"/>
                </a:solidFill>
              </a:rPr>
              <a:t>exaggeration, </a:t>
            </a:r>
          </a:p>
          <a:p>
            <a:pPr marL="971550" lvl="1" indent="-457200">
              <a:lnSpc>
                <a:spcPct val="120000"/>
              </a:lnSpc>
              <a:spcBef>
                <a:spcPts val="0"/>
              </a:spcBef>
              <a:buFont typeface="+mj-lt"/>
              <a:buAutoNum type="alphaLcPeriod"/>
            </a:pPr>
            <a:r>
              <a:rPr lang="en-US" dirty="0">
                <a:solidFill>
                  <a:srgbClr val="C00000"/>
                </a:solidFill>
              </a:rPr>
              <a:t>solid drawing, </a:t>
            </a:r>
          </a:p>
          <a:p>
            <a:pPr marL="971550" lvl="1" indent="-457200">
              <a:lnSpc>
                <a:spcPct val="120000"/>
              </a:lnSpc>
              <a:spcBef>
                <a:spcPts val="0"/>
              </a:spcBef>
              <a:buFont typeface="+mj-lt"/>
              <a:buAutoNum type="alphaLcPeriod"/>
            </a:pPr>
            <a:r>
              <a:rPr lang="en-US" dirty="0">
                <a:solidFill>
                  <a:srgbClr val="C00000"/>
                </a:solidFill>
              </a:rPr>
              <a:t>appeal</a:t>
            </a:r>
            <a:r>
              <a:rPr lang="en-US" dirty="0" smtClean="0">
                <a:solidFill>
                  <a:srgbClr val="C00000"/>
                </a:solidFill>
              </a:rPr>
              <a:t>.</a:t>
            </a:r>
            <a:endParaRPr lang="en-US" dirty="0">
              <a:solidFill>
                <a:srgbClr val="C00000"/>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376351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126"/>
            <a:ext cx="6629400" cy="1143000"/>
          </a:xfrm>
        </p:spPr>
        <p:txBody>
          <a:bodyPr>
            <a:normAutofit fontScale="90000"/>
          </a:bodyPr>
          <a:lstStyle/>
          <a:p>
            <a:pPr algn="l"/>
            <a:r>
              <a:rPr lang="en-US" dirty="0" smtClean="0">
                <a:solidFill>
                  <a:schemeClr val="tx1">
                    <a:lumMod val="65000"/>
                    <a:lumOff val="35000"/>
                  </a:schemeClr>
                </a:solidFill>
              </a:rPr>
              <a:t>The 12 Principles of Animation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066800"/>
            <a:ext cx="6629400" cy="5638800"/>
          </a:xfrm>
        </p:spPr>
        <p:txBody>
          <a:bodyPr>
            <a:normAutofit fontScale="92500" lnSpcReduction="10000"/>
          </a:bodyPr>
          <a:lstStyle/>
          <a:p>
            <a:r>
              <a:rPr lang="en-US" sz="2400" dirty="0">
                <a:solidFill>
                  <a:schemeClr val="tx1">
                    <a:lumMod val="65000"/>
                    <a:lumOff val="35000"/>
                  </a:schemeClr>
                </a:solidFill>
              </a:rPr>
              <a:t>The 12 principles of animation were first introduced by Disney animators Ollie Johnston and Frank Thomas in their book The Illusion of Life: Disney Animation, which was first released in 1981.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In </a:t>
            </a:r>
            <a:r>
              <a:rPr lang="en-US" sz="2400" dirty="0">
                <a:solidFill>
                  <a:schemeClr val="tx1">
                    <a:lumMod val="65000"/>
                    <a:lumOff val="35000"/>
                  </a:schemeClr>
                </a:solidFill>
              </a:rPr>
              <a:t>this book, Johnston and Thomas examine the work of leading Disney animators from the 1930s and onwards, and boil their approach down to 12 basic principles of animation.</a:t>
            </a:r>
          </a:p>
          <a:p>
            <a:r>
              <a:rPr lang="en-US" sz="2400" dirty="0">
                <a:solidFill>
                  <a:schemeClr val="tx1">
                    <a:lumMod val="65000"/>
                    <a:lumOff val="35000"/>
                  </a:schemeClr>
                </a:solidFill>
              </a:rPr>
              <a:t>These principles form the basis of all animation work and are relevant for a number of different fields.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The </a:t>
            </a:r>
            <a:r>
              <a:rPr lang="en-US" sz="2400" dirty="0">
                <a:solidFill>
                  <a:schemeClr val="tx1">
                    <a:lumMod val="65000"/>
                    <a:lumOff val="35000"/>
                  </a:schemeClr>
                </a:solidFill>
              </a:rPr>
              <a:t>most obvious use is for animating a </a:t>
            </a:r>
            <a:r>
              <a:rPr lang="en-US" sz="2400" dirty="0" smtClean="0">
                <a:solidFill>
                  <a:schemeClr val="tx1">
                    <a:lumMod val="65000"/>
                    <a:lumOff val="35000"/>
                  </a:schemeClr>
                </a:solidFill>
              </a:rPr>
              <a:t>character.</a:t>
            </a:r>
          </a:p>
          <a:p>
            <a:r>
              <a:rPr lang="en-US" sz="2400" dirty="0">
                <a:solidFill>
                  <a:schemeClr val="tx1">
                    <a:lumMod val="65000"/>
                    <a:lumOff val="35000"/>
                  </a:schemeClr>
                </a:solidFill>
              </a:rPr>
              <a:t>Once you understand these 12 principles of animation, you'll be able to take your motion work to the next level.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Following the slides describing these principles will be videos demonstrating these principles.</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6540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Squash and Stretch</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657600"/>
            <a:ext cx="6629400" cy="3048000"/>
          </a:xfrm>
        </p:spPr>
        <p:txBody>
          <a:bodyPr>
            <a:normAutofit/>
          </a:bodyPr>
          <a:lstStyle/>
          <a:p>
            <a:r>
              <a:rPr lang="en-US" sz="2400" dirty="0" smtClean="0">
                <a:solidFill>
                  <a:schemeClr val="tx1">
                    <a:lumMod val="65000"/>
                    <a:lumOff val="35000"/>
                  </a:schemeClr>
                </a:solidFill>
              </a:rPr>
              <a:t>Squash </a:t>
            </a:r>
            <a:r>
              <a:rPr lang="en-US" sz="2400" dirty="0">
                <a:solidFill>
                  <a:schemeClr val="tx1">
                    <a:lumMod val="65000"/>
                    <a:lumOff val="35000"/>
                  </a:schemeClr>
                </a:solidFill>
              </a:rPr>
              <a:t>and Stretch </a:t>
            </a:r>
            <a:r>
              <a:rPr lang="en-US" sz="2400" dirty="0" smtClean="0">
                <a:solidFill>
                  <a:schemeClr val="tx1">
                    <a:lumMod val="65000"/>
                    <a:lumOff val="35000"/>
                  </a:schemeClr>
                </a:solidFill>
              </a:rPr>
              <a:t>is </a:t>
            </a:r>
            <a:r>
              <a:rPr lang="en-US" sz="2400" dirty="0">
                <a:solidFill>
                  <a:schemeClr val="tx1">
                    <a:lumMod val="65000"/>
                    <a:lumOff val="35000"/>
                  </a:schemeClr>
                </a:solidFill>
              </a:rPr>
              <a:t>the principle of applying a contrasting change of shape—from a squash pose to a stretch pose or vice versa—to give a feeling of fleshiness, flexibility, and life in animation</a:t>
            </a:r>
            <a:r>
              <a:rPr lang="en-US" sz="2400" dirty="0" smtClean="0">
                <a:solidFill>
                  <a:schemeClr val="tx1">
                    <a:lumMod val="65000"/>
                    <a:lumOff val="35000"/>
                  </a:schemeClr>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76400"/>
            <a:ext cx="5029200" cy="1603058"/>
          </a:xfrm>
          <a:prstGeom prst="rect">
            <a:avLst/>
          </a:prstGeom>
        </p:spPr>
      </p:pic>
    </p:spTree>
    <p:extLst>
      <p:ext uri="{BB962C8B-B14F-4D97-AF65-F5344CB8AC3E}">
        <p14:creationId xmlns:p14="http://schemas.microsoft.com/office/powerpoint/2010/main" val="413855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Anticipation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657600"/>
            <a:ext cx="6629400" cy="3048000"/>
          </a:xfrm>
        </p:spPr>
        <p:txBody>
          <a:bodyPr>
            <a:normAutofit/>
          </a:bodyPr>
          <a:lstStyle/>
          <a:p>
            <a:r>
              <a:rPr lang="en-US" sz="2400" dirty="0">
                <a:solidFill>
                  <a:schemeClr val="tx1">
                    <a:lumMod val="65000"/>
                    <a:lumOff val="35000"/>
                  </a:schemeClr>
                </a:solidFill>
              </a:rPr>
              <a:t>Anticipation is </a:t>
            </a:r>
            <a:r>
              <a:rPr lang="en-US" sz="2400" dirty="0" smtClean="0">
                <a:solidFill>
                  <a:schemeClr val="tx1">
                    <a:lumMod val="65000"/>
                    <a:lumOff val="35000"/>
                  </a:schemeClr>
                </a:solidFill>
              </a:rPr>
              <a:t>something </a:t>
            </a:r>
            <a:r>
              <a:rPr lang="en-US" sz="2400" dirty="0">
                <a:solidFill>
                  <a:schemeClr val="tx1">
                    <a:lumMod val="65000"/>
                    <a:lumOff val="35000"/>
                  </a:schemeClr>
                </a:solidFill>
              </a:rPr>
              <a:t>that tells the audience that a new idea is going to occur.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It </a:t>
            </a:r>
            <a:r>
              <a:rPr lang="en-US" sz="2400" dirty="0">
                <a:solidFill>
                  <a:schemeClr val="tx1">
                    <a:lumMod val="65000"/>
                    <a:lumOff val="35000"/>
                  </a:schemeClr>
                </a:solidFill>
              </a:rPr>
              <a:t>prepares them for it so when it happens they can enjoy it and not get caught off-guard</a:t>
            </a:r>
            <a:r>
              <a:rPr lang="en-US" sz="2400" dirty="0" smtClean="0">
                <a:solidFill>
                  <a:schemeClr val="tx1">
                    <a:lumMod val="65000"/>
                    <a:lumOff val="35000"/>
                  </a:schemeClr>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583" y="1219200"/>
            <a:ext cx="6400800" cy="2382520"/>
          </a:xfrm>
          <a:prstGeom prst="rect">
            <a:avLst/>
          </a:prstGeom>
        </p:spPr>
      </p:pic>
    </p:spTree>
    <p:extLst>
      <p:ext uri="{BB962C8B-B14F-4D97-AF65-F5344CB8AC3E}">
        <p14:creationId xmlns:p14="http://schemas.microsoft.com/office/powerpoint/2010/main" val="124834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Staging</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657600"/>
            <a:ext cx="6629400" cy="3048000"/>
          </a:xfrm>
        </p:spPr>
        <p:txBody>
          <a:bodyPr>
            <a:normAutofit lnSpcReduction="10000"/>
          </a:bodyPr>
          <a:lstStyle/>
          <a:p>
            <a:r>
              <a:rPr lang="en-US" sz="2400" dirty="0">
                <a:solidFill>
                  <a:schemeClr val="tx1">
                    <a:lumMod val="65000"/>
                    <a:lumOff val="35000"/>
                  </a:schemeClr>
                </a:solidFill>
              </a:rPr>
              <a:t>When filming a scene, where do you put the camera? Where do the actors go? What do you have them do? The combination of all these choices is what we call staging.</a:t>
            </a:r>
          </a:p>
          <a:p>
            <a:r>
              <a:rPr lang="en-US" sz="2400" dirty="0">
                <a:solidFill>
                  <a:schemeClr val="tx1">
                    <a:lumMod val="65000"/>
                    <a:lumOff val="35000"/>
                  </a:schemeClr>
                </a:solidFill>
              </a:rPr>
              <a:t>Staging is one of the most overlooked principles. It directs the audience’s attention toward the most important elements in a scene in a way that effectively advances the story</a:t>
            </a:r>
            <a:r>
              <a:rPr lang="en-US" sz="2400" dirty="0" smtClean="0">
                <a:solidFill>
                  <a:schemeClr val="tx1">
                    <a:lumMod val="65000"/>
                    <a:lumOff val="35000"/>
                  </a:schemeClr>
                </a:solidFill>
              </a:rPr>
              <a:t>.</a:t>
            </a:r>
          </a:p>
          <a:p>
            <a:pPr marL="514350" indent="-457200">
              <a:lnSpc>
                <a:spcPct val="120000"/>
              </a:lnSpc>
              <a:spcBef>
                <a:spcPts val="0"/>
              </a:spcBef>
              <a:buFont typeface="+mj-lt"/>
              <a:buAutoNum type="arabicPeriod"/>
            </a:pPr>
            <a:endParaRPr lang="en-US"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533399"/>
            <a:ext cx="4038600" cy="3008149"/>
          </a:xfrm>
          <a:prstGeom prst="rect">
            <a:avLst/>
          </a:prstGeom>
        </p:spPr>
      </p:pic>
    </p:spTree>
    <p:extLst>
      <p:ext uri="{BB962C8B-B14F-4D97-AF65-F5344CB8AC3E}">
        <p14:creationId xmlns:p14="http://schemas.microsoft.com/office/powerpoint/2010/main" val="408140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411" y="228600"/>
            <a:ext cx="6934200" cy="639762"/>
          </a:xfrm>
        </p:spPr>
        <p:txBody>
          <a:bodyPr>
            <a:normAutofit fontScale="90000"/>
          </a:bodyPr>
          <a:lstStyle/>
          <a:p>
            <a:pPr algn="l"/>
            <a:r>
              <a:rPr lang="en-US" dirty="0" smtClean="0">
                <a:solidFill>
                  <a:schemeClr val="tx1">
                    <a:lumMod val="65000"/>
                    <a:lumOff val="35000"/>
                  </a:schemeClr>
                </a:solidFill>
              </a:rPr>
              <a:t>Straight Ahead and Pose to Pose</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94411" y="3810000"/>
            <a:ext cx="6629400" cy="2895600"/>
          </a:xfrm>
        </p:spPr>
        <p:txBody>
          <a:bodyPr>
            <a:normAutofit/>
          </a:bodyPr>
          <a:lstStyle/>
          <a:p>
            <a:r>
              <a:rPr lang="en-US" sz="2400" b="1" dirty="0">
                <a:solidFill>
                  <a:schemeClr val="tx1">
                    <a:lumMod val="65000"/>
                    <a:lumOff val="35000"/>
                  </a:schemeClr>
                </a:solidFill>
              </a:rPr>
              <a:t>Straight Ahead</a:t>
            </a:r>
            <a:r>
              <a:rPr lang="en-US" sz="2400" dirty="0">
                <a:solidFill>
                  <a:schemeClr val="tx1">
                    <a:lumMod val="65000"/>
                    <a:lumOff val="35000"/>
                  </a:schemeClr>
                </a:solidFill>
              </a:rPr>
              <a:t> Action and </a:t>
            </a:r>
            <a:r>
              <a:rPr lang="en-US" sz="2400" b="1" dirty="0">
                <a:solidFill>
                  <a:schemeClr val="tx1">
                    <a:lumMod val="65000"/>
                    <a:lumOff val="35000"/>
                  </a:schemeClr>
                </a:solidFill>
              </a:rPr>
              <a:t>Pose to Pose</a:t>
            </a:r>
            <a:r>
              <a:rPr lang="en-US" sz="2400" dirty="0">
                <a:solidFill>
                  <a:schemeClr val="tx1">
                    <a:lumMod val="65000"/>
                    <a:lumOff val="35000"/>
                  </a:schemeClr>
                </a:solidFill>
              </a:rPr>
              <a:t> refer to the two drawing processes applied by animators. </a:t>
            </a:r>
            <a:endParaRPr lang="en-US" sz="2400" dirty="0" smtClean="0">
              <a:solidFill>
                <a:schemeClr val="tx1">
                  <a:lumMod val="65000"/>
                  <a:lumOff val="35000"/>
                </a:schemeClr>
              </a:solidFill>
            </a:endParaRPr>
          </a:p>
          <a:p>
            <a:r>
              <a:rPr lang="en-US" sz="2400" b="1" dirty="0" smtClean="0">
                <a:solidFill>
                  <a:schemeClr val="tx1">
                    <a:lumMod val="65000"/>
                    <a:lumOff val="35000"/>
                  </a:schemeClr>
                </a:solidFill>
              </a:rPr>
              <a:t>Straight </a:t>
            </a:r>
            <a:r>
              <a:rPr lang="en-US" sz="2400" b="1" dirty="0">
                <a:solidFill>
                  <a:schemeClr val="tx1">
                    <a:lumMod val="65000"/>
                    <a:lumOff val="35000"/>
                  </a:schemeClr>
                </a:solidFill>
              </a:rPr>
              <a:t>Ahead</a:t>
            </a:r>
            <a:r>
              <a:rPr lang="en-US" sz="2400" dirty="0">
                <a:solidFill>
                  <a:schemeClr val="tx1">
                    <a:lumMod val="65000"/>
                    <a:lumOff val="35000"/>
                  </a:schemeClr>
                </a:solidFill>
              </a:rPr>
              <a:t> Action is the drawing out of a scene frame by frame from start to </a:t>
            </a:r>
            <a:r>
              <a:rPr lang="en-US" sz="2400" dirty="0" smtClean="0">
                <a:solidFill>
                  <a:schemeClr val="tx1">
                    <a:lumMod val="65000"/>
                    <a:lumOff val="35000"/>
                  </a:schemeClr>
                </a:solidFill>
              </a:rPr>
              <a:t>finish. </a:t>
            </a:r>
          </a:p>
          <a:p>
            <a:r>
              <a:rPr lang="en-US" sz="2400" b="1" dirty="0" smtClean="0">
                <a:solidFill>
                  <a:schemeClr val="tx1">
                    <a:lumMod val="65000"/>
                    <a:lumOff val="35000"/>
                  </a:schemeClr>
                </a:solidFill>
              </a:rPr>
              <a:t>Pose </a:t>
            </a:r>
            <a:r>
              <a:rPr lang="en-US" sz="2400" b="1" dirty="0">
                <a:solidFill>
                  <a:schemeClr val="tx1">
                    <a:lumMod val="65000"/>
                    <a:lumOff val="35000"/>
                  </a:schemeClr>
                </a:solidFill>
              </a:rPr>
              <a:t>to Pose</a:t>
            </a:r>
            <a:r>
              <a:rPr lang="en-US" sz="2400" dirty="0">
                <a:solidFill>
                  <a:schemeClr val="tx1">
                    <a:lumMod val="65000"/>
                    <a:lumOff val="35000"/>
                  </a:schemeClr>
                </a:solidFill>
              </a:rPr>
              <a:t> the action is planned out by the animator using a few key frames and then the intervals are filled in.</a:t>
            </a:r>
            <a:endParaRPr lang="en-US" dirty="0">
              <a:solidFill>
                <a:schemeClr val="tx1">
                  <a:lumMod val="65000"/>
                  <a:lumOff val="35000"/>
                </a:schemeClr>
              </a:solidFill>
            </a:endParaRPr>
          </a:p>
        </p:txBody>
      </p:sp>
      <p:pic>
        <p:nvPicPr>
          <p:cNvPr id="4" name="Picture 3"/>
          <p:cNvPicPr>
            <a:picLocks noChangeAspect="1"/>
          </p:cNvPicPr>
          <p:nvPr/>
        </p:nvPicPr>
        <p:blipFill>
          <a:blip r:embed="rId2"/>
          <a:stretch>
            <a:fillRect/>
          </a:stretch>
        </p:blipFill>
        <p:spPr>
          <a:xfrm>
            <a:off x="2894954" y="911904"/>
            <a:ext cx="5028314" cy="2828427"/>
          </a:xfrm>
          <a:prstGeom prst="rect">
            <a:avLst/>
          </a:prstGeom>
        </p:spPr>
      </p:pic>
    </p:spTree>
    <p:extLst>
      <p:ext uri="{BB962C8B-B14F-4D97-AF65-F5344CB8AC3E}">
        <p14:creationId xmlns:p14="http://schemas.microsoft.com/office/powerpoint/2010/main" val="208839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95400"/>
            <a:ext cx="6842280" cy="5410200"/>
          </a:xfrm>
        </p:spPr>
        <p:txBody>
          <a:bodyPr>
            <a:normAutofit fontScale="55000" lnSpcReduction="20000"/>
          </a:bodyPr>
          <a:lstStyle/>
          <a:p>
            <a:pPr marL="514350" indent="-457200">
              <a:lnSpc>
                <a:spcPct val="120000"/>
              </a:lnSpc>
              <a:spcBef>
                <a:spcPts val="0"/>
              </a:spcBef>
              <a:buFont typeface="+mj-lt"/>
              <a:buAutoNum type="arabicPeriod"/>
            </a:pPr>
            <a:r>
              <a:rPr lang="en-US" b="1" dirty="0">
                <a:solidFill>
                  <a:schemeClr val="tx1">
                    <a:lumMod val="65000"/>
                    <a:lumOff val="35000"/>
                  </a:schemeClr>
                </a:solidFill>
              </a:rPr>
              <a:t>General knowledge.</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Do the following:</a:t>
            </a:r>
          </a:p>
          <a:p>
            <a:pPr marL="971550" lvl="1" indent="-457200">
              <a:lnSpc>
                <a:spcPct val="120000"/>
              </a:lnSpc>
              <a:spcBef>
                <a:spcPts val="0"/>
              </a:spcBef>
              <a:buFont typeface="+mj-lt"/>
              <a:buAutoNum type="alphaLcPeriod"/>
            </a:pPr>
            <a:r>
              <a:rPr lang="en-US" dirty="0">
                <a:solidFill>
                  <a:schemeClr val="tx1">
                    <a:lumMod val="65000"/>
                    <a:lumOff val="35000"/>
                  </a:schemeClr>
                </a:solidFill>
              </a:rPr>
              <a:t>In your own words, describe to your counselor what animation is.</a:t>
            </a:r>
          </a:p>
          <a:p>
            <a:pPr marL="971550" lvl="1" indent="-457200">
              <a:lnSpc>
                <a:spcPct val="120000"/>
              </a:lnSpc>
              <a:spcBef>
                <a:spcPts val="0"/>
              </a:spcBef>
              <a:buFont typeface="+mj-lt"/>
              <a:buAutoNum type="alphaLcPeriod"/>
            </a:pPr>
            <a:r>
              <a:rPr lang="en-US" dirty="0">
                <a:solidFill>
                  <a:schemeClr val="tx1">
                    <a:lumMod val="65000"/>
                    <a:lumOff val="35000"/>
                  </a:schemeClr>
                </a:solidFill>
              </a:rPr>
              <a:t>Discuss with your counselor a brief history of animation.</a:t>
            </a:r>
          </a:p>
          <a:p>
            <a:pPr marL="514350" indent="-457200">
              <a:lnSpc>
                <a:spcPct val="120000"/>
              </a:lnSpc>
              <a:spcBef>
                <a:spcPts val="0"/>
              </a:spcBef>
              <a:buFont typeface="+mj-lt"/>
              <a:buAutoNum type="arabicPeriod"/>
            </a:pPr>
            <a:r>
              <a:rPr lang="en-US" b="1" dirty="0">
                <a:solidFill>
                  <a:schemeClr val="tx1">
                    <a:lumMod val="65000"/>
                    <a:lumOff val="35000"/>
                  </a:schemeClr>
                </a:solidFill>
              </a:rPr>
              <a:t>Principles of animation.</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Choose five of the following 12 principles of animation, and discuss how each one makes an animation appear more believable: </a:t>
            </a:r>
          </a:p>
          <a:p>
            <a:pPr marL="971550" lvl="1" indent="-457200">
              <a:lnSpc>
                <a:spcPct val="120000"/>
              </a:lnSpc>
              <a:spcBef>
                <a:spcPts val="0"/>
              </a:spcBef>
              <a:buFont typeface="+mj-lt"/>
              <a:buAutoNum type="alphaLcPeriod"/>
            </a:pPr>
            <a:r>
              <a:rPr lang="en-US" dirty="0">
                <a:solidFill>
                  <a:schemeClr val="tx1">
                    <a:lumMod val="65000"/>
                    <a:lumOff val="35000"/>
                  </a:schemeClr>
                </a:solidFill>
              </a:rPr>
              <a:t>squash and stretch, </a:t>
            </a:r>
          </a:p>
          <a:p>
            <a:pPr marL="971550" lvl="1" indent="-457200">
              <a:lnSpc>
                <a:spcPct val="120000"/>
              </a:lnSpc>
              <a:spcBef>
                <a:spcPts val="0"/>
              </a:spcBef>
              <a:buFont typeface="+mj-lt"/>
              <a:buAutoNum type="alphaLcPeriod"/>
            </a:pPr>
            <a:r>
              <a:rPr lang="en-US" dirty="0">
                <a:solidFill>
                  <a:schemeClr val="tx1">
                    <a:lumMod val="65000"/>
                    <a:lumOff val="35000"/>
                  </a:schemeClr>
                </a:solidFill>
              </a:rPr>
              <a:t>anticipation, </a:t>
            </a:r>
          </a:p>
          <a:p>
            <a:pPr marL="971550" lvl="1" indent="-457200">
              <a:lnSpc>
                <a:spcPct val="120000"/>
              </a:lnSpc>
              <a:spcBef>
                <a:spcPts val="0"/>
              </a:spcBef>
              <a:buFont typeface="+mj-lt"/>
              <a:buAutoNum type="alphaLcPeriod"/>
            </a:pPr>
            <a:r>
              <a:rPr lang="en-US" dirty="0">
                <a:solidFill>
                  <a:schemeClr val="tx1">
                    <a:lumMod val="65000"/>
                    <a:lumOff val="35000"/>
                  </a:schemeClr>
                </a:solidFill>
              </a:rPr>
              <a:t>staging, </a:t>
            </a:r>
          </a:p>
          <a:p>
            <a:pPr marL="971550" lvl="1" indent="-457200">
              <a:lnSpc>
                <a:spcPct val="120000"/>
              </a:lnSpc>
              <a:spcBef>
                <a:spcPts val="0"/>
              </a:spcBef>
              <a:buFont typeface="+mj-lt"/>
              <a:buAutoNum type="alphaLcPeriod"/>
            </a:pPr>
            <a:r>
              <a:rPr lang="en-US" dirty="0">
                <a:solidFill>
                  <a:schemeClr val="tx1">
                    <a:lumMod val="65000"/>
                    <a:lumOff val="35000"/>
                  </a:schemeClr>
                </a:solidFill>
              </a:rPr>
              <a:t>straight-ahead action and pose to pose, </a:t>
            </a:r>
          </a:p>
          <a:p>
            <a:pPr marL="971550" lvl="1" indent="-457200">
              <a:lnSpc>
                <a:spcPct val="120000"/>
              </a:lnSpc>
              <a:spcBef>
                <a:spcPts val="0"/>
              </a:spcBef>
              <a:buFont typeface="+mj-lt"/>
              <a:buAutoNum type="alphaLcPeriod"/>
            </a:pPr>
            <a:r>
              <a:rPr lang="en-US" dirty="0">
                <a:solidFill>
                  <a:schemeClr val="tx1">
                    <a:lumMod val="65000"/>
                    <a:lumOff val="35000"/>
                  </a:schemeClr>
                </a:solidFill>
              </a:rPr>
              <a:t>follow through and overlapping action, </a:t>
            </a:r>
          </a:p>
          <a:p>
            <a:pPr marL="971550" lvl="1" indent="-457200">
              <a:lnSpc>
                <a:spcPct val="120000"/>
              </a:lnSpc>
              <a:spcBef>
                <a:spcPts val="0"/>
              </a:spcBef>
              <a:buFont typeface="+mj-lt"/>
              <a:buAutoNum type="alphaLcPeriod"/>
            </a:pPr>
            <a:r>
              <a:rPr lang="en-US" dirty="0">
                <a:solidFill>
                  <a:schemeClr val="tx1">
                    <a:lumMod val="65000"/>
                    <a:lumOff val="35000"/>
                  </a:schemeClr>
                </a:solidFill>
              </a:rPr>
              <a:t>slow in and slow out, </a:t>
            </a:r>
          </a:p>
          <a:p>
            <a:pPr marL="971550" lvl="1" indent="-457200">
              <a:lnSpc>
                <a:spcPct val="120000"/>
              </a:lnSpc>
              <a:spcBef>
                <a:spcPts val="0"/>
              </a:spcBef>
              <a:buFont typeface="+mj-lt"/>
              <a:buAutoNum type="alphaLcPeriod"/>
            </a:pPr>
            <a:r>
              <a:rPr lang="en-US" dirty="0">
                <a:solidFill>
                  <a:schemeClr val="tx1">
                    <a:lumMod val="65000"/>
                    <a:lumOff val="35000"/>
                  </a:schemeClr>
                </a:solidFill>
              </a:rPr>
              <a:t>arcs, </a:t>
            </a:r>
          </a:p>
          <a:p>
            <a:pPr marL="971550" lvl="1" indent="-457200">
              <a:lnSpc>
                <a:spcPct val="120000"/>
              </a:lnSpc>
              <a:spcBef>
                <a:spcPts val="0"/>
              </a:spcBef>
              <a:buFont typeface="+mj-lt"/>
              <a:buAutoNum type="alphaLcPeriod"/>
            </a:pPr>
            <a:r>
              <a:rPr lang="en-US" dirty="0">
                <a:solidFill>
                  <a:schemeClr val="tx1">
                    <a:lumMod val="65000"/>
                    <a:lumOff val="35000"/>
                  </a:schemeClr>
                </a:solidFill>
              </a:rPr>
              <a:t>secondary action, </a:t>
            </a:r>
          </a:p>
          <a:p>
            <a:pPr marL="971550" lvl="1" indent="-457200">
              <a:lnSpc>
                <a:spcPct val="120000"/>
              </a:lnSpc>
              <a:spcBef>
                <a:spcPts val="0"/>
              </a:spcBef>
              <a:buFont typeface="+mj-lt"/>
              <a:buAutoNum type="alphaLcPeriod"/>
            </a:pPr>
            <a:r>
              <a:rPr lang="en-US" dirty="0">
                <a:solidFill>
                  <a:schemeClr val="tx1">
                    <a:lumMod val="65000"/>
                    <a:lumOff val="35000"/>
                  </a:schemeClr>
                </a:solidFill>
              </a:rPr>
              <a:t>timing, </a:t>
            </a:r>
          </a:p>
          <a:p>
            <a:pPr marL="971550" lvl="1" indent="-457200">
              <a:lnSpc>
                <a:spcPct val="120000"/>
              </a:lnSpc>
              <a:spcBef>
                <a:spcPts val="0"/>
              </a:spcBef>
              <a:buFont typeface="+mj-lt"/>
              <a:buAutoNum type="alphaLcPeriod"/>
            </a:pPr>
            <a:r>
              <a:rPr lang="en-US" dirty="0">
                <a:solidFill>
                  <a:schemeClr val="tx1">
                    <a:lumMod val="65000"/>
                    <a:lumOff val="35000"/>
                  </a:schemeClr>
                </a:solidFill>
              </a:rPr>
              <a:t>exaggeration, </a:t>
            </a:r>
          </a:p>
          <a:p>
            <a:pPr marL="971550" lvl="1" indent="-457200">
              <a:lnSpc>
                <a:spcPct val="120000"/>
              </a:lnSpc>
              <a:spcBef>
                <a:spcPts val="0"/>
              </a:spcBef>
              <a:buFont typeface="+mj-lt"/>
              <a:buAutoNum type="alphaLcPeriod"/>
            </a:pPr>
            <a:r>
              <a:rPr lang="en-US" dirty="0">
                <a:solidFill>
                  <a:schemeClr val="tx1">
                    <a:lumMod val="65000"/>
                    <a:lumOff val="35000"/>
                  </a:schemeClr>
                </a:solidFill>
              </a:rPr>
              <a:t>solid drawing, </a:t>
            </a:r>
          </a:p>
          <a:p>
            <a:pPr marL="971550" lvl="1" indent="-457200">
              <a:lnSpc>
                <a:spcPct val="120000"/>
              </a:lnSpc>
              <a:spcBef>
                <a:spcPts val="0"/>
              </a:spcBef>
              <a:buFont typeface="+mj-lt"/>
              <a:buAutoNum type="alphaLcPeriod"/>
            </a:pPr>
            <a:r>
              <a:rPr lang="en-US" dirty="0">
                <a:solidFill>
                  <a:schemeClr val="tx1">
                    <a:lumMod val="65000"/>
                    <a:lumOff val="35000"/>
                  </a:schemeClr>
                </a:solidFill>
              </a:rPr>
              <a:t>appeal</a:t>
            </a:r>
            <a:r>
              <a:rPr lang="en-US" dirty="0" smtClean="0">
                <a:solidFill>
                  <a:schemeClr val="tx1">
                    <a:lumMod val="65000"/>
                    <a:lumOff val="35000"/>
                  </a:schemeClr>
                </a:solidFill>
              </a:rPr>
              <a:t>.</a:t>
            </a:r>
            <a:endParaRPr lang="en-US" dirty="0">
              <a:solidFill>
                <a:schemeClr val="tx1">
                  <a:lumMod val="65000"/>
                  <a:lumOff val="35000"/>
                </a:schemeClr>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34757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tx1">
                    <a:lumMod val="65000"/>
                    <a:lumOff val="35000"/>
                  </a:schemeClr>
                </a:solidFill>
              </a:rPr>
              <a:t>Follow </a:t>
            </a:r>
            <a:r>
              <a:rPr lang="en-US" dirty="0" smtClean="0"/>
              <a:t>Through and Overlapping Action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352800"/>
            <a:ext cx="6629400" cy="3352800"/>
          </a:xfrm>
        </p:spPr>
        <p:txBody>
          <a:bodyPr>
            <a:normAutofit fontScale="92500" lnSpcReduction="20000"/>
          </a:bodyPr>
          <a:lstStyle/>
          <a:p>
            <a:r>
              <a:rPr lang="en-US" sz="2400" dirty="0"/>
              <a:t>When a moving object such as a person comes to a stop, parts might continue to move in the same direction because of the force of forward momentum. </a:t>
            </a:r>
            <a:endParaRPr lang="en-US" sz="2400" dirty="0" smtClean="0"/>
          </a:p>
          <a:p>
            <a:r>
              <a:rPr lang="en-US" sz="2400" dirty="0" smtClean="0"/>
              <a:t>These </a:t>
            </a:r>
            <a:r>
              <a:rPr lang="en-US" sz="2400" dirty="0"/>
              <a:t>parts might be hair, clothing, jowls, or jiggling flesh of an overweight person. </a:t>
            </a:r>
            <a:endParaRPr lang="en-US" sz="2400" dirty="0" smtClean="0"/>
          </a:p>
          <a:p>
            <a:r>
              <a:rPr lang="en-US" sz="2400" dirty="0" smtClean="0"/>
              <a:t>This </a:t>
            </a:r>
            <a:r>
              <a:rPr lang="en-US" sz="2400" dirty="0"/>
              <a:t>is where you can see follow-through and overlapping action. </a:t>
            </a:r>
            <a:endParaRPr lang="en-US" sz="2400" dirty="0" smtClean="0"/>
          </a:p>
          <a:p>
            <a:r>
              <a:rPr lang="en-US" sz="2400" dirty="0" smtClean="0"/>
              <a:t>The </a:t>
            </a:r>
            <a:r>
              <a:rPr lang="en-US" sz="2400" dirty="0"/>
              <a:t>secondary elements (hair, clothing, fat) are following-through on the primary element, and overlapping its action</a:t>
            </a:r>
            <a:r>
              <a:rPr lang="en-US" sz="2400" dirty="0" smtClean="0"/>
              <a:t>.</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060"/>
          <a:stretch/>
        </p:blipFill>
        <p:spPr>
          <a:xfrm>
            <a:off x="2438400" y="1485532"/>
            <a:ext cx="5638093" cy="1799374"/>
          </a:xfrm>
          <a:prstGeom prst="rect">
            <a:avLst/>
          </a:prstGeom>
        </p:spPr>
      </p:pic>
    </p:spTree>
    <p:extLst>
      <p:ext uri="{BB962C8B-B14F-4D97-AF65-F5344CB8AC3E}">
        <p14:creationId xmlns:p14="http://schemas.microsoft.com/office/powerpoint/2010/main" val="359173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Slow In and Slow Out</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276600"/>
            <a:ext cx="6629400" cy="3429000"/>
          </a:xfrm>
        </p:spPr>
        <p:txBody>
          <a:bodyPr>
            <a:normAutofit fontScale="92500" lnSpcReduction="10000"/>
          </a:bodyPr>
          <a:lstStyle/>
          <a:p>
            <a:r>
              <a:rPr lang="en-US" sz="2400" dirty="0">
                <a:solidFill>
                  <a:schemeClr val="tx1">
                    <a:lumMod val="65000"/>
                    <a:lumOff val="35000"/>
                  </a:schemeClr>
                </a:solidFill>
              </a:rPr>
              <a:t>Slow In and Slow Out describes the tendency of things to come to rest, or to start moving, in a progressive way.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This </a:t>
            </a:r>
            <a:r>
              <a:rPr lang="en-US" sz="2400" dirty="0">
                <a:solidFill>
                  <a:schemeClr val="tx1">
                    <a:lumMod val="65000"/>
                    <a:lumOff val="35000"/>
                  </a:schemeClr>
                </a:solidFill>
              </a:rPr>
              <a:t>principle tells us that when we animate something moving from a stop, the spacing of that object needs to progressively increase (widen) until it gets up to speed, at which point the spacing becomes relatively constant.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And </a:t>
            </a:r>
            <a:r>
              <a:rPr lang="en-US" sz="2400" dirty="0">
                <a:solidFill>
                  <a:schemeClr val="tx1">
                    <a:lumMod val="65000"/>
                    <a:lumOff val="35000"/>
                  </a:schemeClr>
                </a:solidFill>
              </a:rPr>
              <a:t>when that object comes back to rest, the spacing progressively decreases to zero.</a:t>
            </a:r>
            <a:endParaRPr lang="en-US" dirty="0">
              <a:solidFill>
                <a:schemeClr val="tx1">
                  <a:lumMod val="65000"/>
                  <a:lumOff val="3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18" y="1219200"/>
            <a:ext cx="7024163" cy="2057400"/>
          </a:xfrm>
          <a:prstGeom prst="rect">
            <a:avLst/>
          </a:prstGeom>
        </p:spPr>
      </p:pic>
    </p:spTree>
    <p:extLst>
      <p:ext uri="{BB962C8B-B14F-4D97-AF65-F5344CB8AC3E}">
        <p14:creationId xmlns:p14="http://schemas.microsoft.com/office/powerpoint/2010/main" val="158650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Arcs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657600"/>
            <a:ext cx="6629400" cy="3048000"/>
          </a:xfrm>
        </p:spPr>
        <p:txBody>
          <a:bodyPr>
            <a:normAutofit/>
          </a:bodyPr>
          <a:lstStyle/>
          <a:p>
            <a:r>
              <a:rPr lang="en-US" sz="2400" dirty="0">
                <a:solidFill>
                  <a:schemeClr val="tx1">
                    <a:lumMod val="65000"/>
                    <a:lumOff val="35000"/>
                  </a:schemeClr>
                </a:solidFill>
              </a:rPr>
              <a:t>The visual path of an object or action is called an “arc”.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This </a:t>
            </a:r>
            <a:r>
              <a:rPr lang="en-US" sz="2400" dirty="0">
                <a:solidFill>
                  <a:schemeClr val="tx1">
                    <a:lumMod val="65000"/>
                    <a:lumOff val="35000"/>
                  </a:schemeClr>
                </a:solidFill>
              </a:rPr>
              <a:t>could be the projectile of a bouncing ball, the path of a moving arm, and even the movements of mouth corners during a dialogue scene.</a:t>
            </a:r>
            <a:endParaRPr lang="en-US" dirty="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74638"/>
            <a:ext cx="3970732" cy="3276600"/>
          </a:xfrm>
          <a:prstGeom prst="rect">
            <a:avLst/>
          </a:prstGeom>
        </p:spPr>
      </p:pic>
    </p:spTree>
    <p:extLst>
      <p:ext uri="{BB962C8B-B14F-4D97-AF65-F5344CB8AC3E}">
        <p14:creationId xmlns:p14="http://schemas.microsoft.com/office/powerpoint/2010/main" val="193824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Secondary Action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657600"/>
            <a:ext cx="6629400" cy="3048000"/>
          </a:xfrm>
        </p:spPr>
        <p:txBody>
          <a:bodyPr>
            <a:normAutofit/>
          </a:bodyPr>
          <a:lstStyle/>
          <a:p>
            <a:r>
              <a:rPr lang="en-US" sz="2400" dirty="0">
                <a:solidFill>
                  <a:schemeClr val="tx1">
                    <a:lumMod val="65000"/>
                    <a:lumOff val="35000"/>
                  </a:schemeClr>
                </a:solidFill>
              </a:rPr>
              <a:t>Secondary actions are gestures that support the main action to add more dimension to character animation</a:t>
            </a:r>
            <a:r>
              <a:rPr lang="en-US" sz="2400" dirty="0" smtClean="0">
                <a:solidFill>
                  <a:schemeClr val="tx1">
                    <a:lumMod val="65000"/>
                    <a:lumOff val="35000"/>
                  </a:schemeClr>
                </a:solidFill>
              </a:rPr>
              <a:t>.</a:t>
            </a:r>
          </a:p>
          <a:p>
            <a:r>
              <a:rPr lang="en-US" sz="2400" dirty="0" smtClean="0">
                <a:solidFill>
                  <a:schemeClr val="tx1">
                    <a:lumMod val="65000"/>
                    <a:lumOff val="35000"/>
                  </a:schemeClr>
                </a:solidFill>
              </a:rPr>
              <a:t>When </a:t>
            </a:r>
            <a:r>
              <a:rPr lang="en-US" sz="2400" dirty="0">
                <a:solidFill>
                  <a:schemeClr val="tx1">
                    <a:lumMod val="65000"/>
                    <a:lumOff val="35000"/>
                  </a:schemeClr>
                </a:solidFill>
              </a:rPr>
              <a:t>a character shakes their head, the head movement is the primary motion, and the movement of the hair and floppy hat are examples of secondary motion</a:t>
            </a:r>
            <a:r>
              <a:rPr lang="en-US" sz="2400" dirty="0" smtClean="0">
                <a:solidFill>
                  <a:schemeClr val="tx1">
                    <a:lumMod val="65000"/>
                    <a:lumOff val="35000"/>
                  </a:schemeClr>
                </a:solidFill>
              </a:rPr>
              <a:t>. </a:t>
            </a:r>
            <a:endParaRPr lang="en-US" dirty="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47800"/>
            <a:ext cx="6858996" cy="1676400"/>
          </a:xfrm>
          <a:prstGeom prst="rect">
            <a:avLst/>
          </a:prstGeom>
        </p:spPr>
      </p:pic>
    </p:spTree>
    <p:extLst>
      <p:ext uri="{BB962C8B-B14F-4D97-AF65-F5344CB8AC3E}">
        <p14:creationId xmlns:p14="http://schemas.microsoft.com/office/powerpoint/2010/main" val="160816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920" y="0"/>
            <a:ext cx="6629400" cy="1143000"/>
          </a:xfrm>
        </p:spPr>
        <p:txBody>
          <a:bodyPr/>
          <a:lstStyle/>
          <a:p>
            <a:pPr algn="l"/>
            <a:r>
              <a:rPr lang="en-US" dirty="0" smtClean="0">
                <a:solidFill>
                  <a:schemeClr val="tx1">
                    <a:lumMod val="65000"/>
                    <a:lumOff val="35000"/>
                  </a:schemeClr>
                </a:solidFill>
              </a:rPr>
              <a:t>Timing</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429000"/>
            <a:ext cx="6629400" cy="3276600"/>
          </a:xfrm>
        </p:spPr>
        <p:txBody>
          <a:bodyPr>
            <a:normAutofit lnSpcReduction="10000"/>
          </a:bodyPr>
          <a:lstStyle/>
          <a:p>
            <a:r>
              <a:rPr lang="en-US" sz="2400" dirty="0">
                <a:solidFill>
                  <a:schemeClr val="tx1">
                    <a:lumMod val="65000"/>
                    <a:lumOff val="35000"/>
                  </a:schemeClr>
                </a:solidFill>
              </a:rPr>
              <a:t>Timing in animation, refers to the number of frames between two poses.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More </a:t>
            </a:r>
            <a:r>
              <a:rPr lang="en-US" sz="2400" dirty="0">
                <a:solidFill>
                  <a:schemeClr val="tx1">
                    <a:lumMod val="65000"/>
                    <a:lumOff val="35000"/>
                  </a:schemeClr>
                </a:solidFill>
              </a:rPr>
              <a:t>drawings/frames between poses gives the viewer a slow and smooth action while fewer drawings/frames gives the viewer a faster and crisper action.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A </a:t>
            </a:r>
            <a:r>
              <a:rPr lang="en-US" sz="2400" dirty="0">
                <a:solidFill>
                  <a:schemeClr val="tx1">
                    <a:lumMod val="65000"/>
                    <a:lumOff val="35000"/>
                  </a:schemeClr>
                </a:solidFill>
              </a:rPr>
              <a:t>mixture of both slow and fast timing within a scene gives texture and interest to the movement.</a:t>
            </a:r>
            <a:endParaRPr lang="en-US" dirty="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914400"/>
            <a:ext cx="4241074" cy="2392401"/>
          </a:xfrm>
          <a:prstGeom prst="rect">
            <a:avLst/>
          </a:prstGeom>
        </p:spPr>
      </p:pic>
    </p:spTree>
    <p:extLst>
      <p:ext uri="{BB962C8B-B14F-4D97-AF65-F5344CB8AC3E}">
        <p14:creationId xmlns:p14="http://schemas.microsoft.com/office/powerpoint/2010/main" val="28383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Exaggeration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657600"/>
            <a:ext cx="6629400" cy="3048000"/>
          </a:xfrm>
        </p:spPr>
        <p:txBody>
          <a:bodyPr>
            <a:normAutofit lnSpcReduction="10000"/>
          </a:bodyPr>
          <a:lstStyle/>
          <a:p>
            <a:r>
              <a:rPr lang="en-US" sz="2400" dirty="0">
                <a:solidFill>
                  <a:schemeClr val="tx1">
                    <a:lumMod val="65000"/>
                    <a:lumOff val="35000"/>
                  </a:schemeClr>
                </a:solidFill>
              </a:rPr>
              <a:t>Exaggeration is used in animation for visual effect.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An </a:t>
            </a:r>
            <a:r>
              <a:rPr lang="en-US" sz="2400" dirty="0">
                <a:solidFill>
                  <a:schemeClr val="tx1">
                    <a:lumMod val="65000"/>
                    <a:lumOff val="35000"/>
                  </a:schemeClr>
                </a:solidFill>
              </a:rPr>
              <a:t>action becomes a lot more interesting with exaggeration to make it look more extreme and surreal.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It </a:t>
            </a:r>
            <a:r>
              <a:rPr lang="en-US" sz="2400" dirty="0">
                <a:solidFill>
                  <a:schemeClr val="tx1">
                    <a:lumMod val="65000"/>
                    <a:lumOff val="35000"/>
                  </a:schemeClr>
                </a:solidFill>
              </a:rPr>
              <a:t>is the opposite of realism - if we were to </a:t>
            </a:r>
            <a:r>
              <a:rPr lang="en-US" sz="2400" dirty="0" smtClean="0">
                <a:solidFill>
                  <a:schemeClr val="tx1">
                    <a:lumMod val="65000"/>
                    <a:lumOff val="35000"/>
                  </a:schemeClr>
                </a:solidFill>
              </a:rPr>
              <a:t>animate </a:t>
            </a:r>
            <a:r>
              <a:rPr lang="en-US" sz="2400" dirty="0">
                <a:solidFill>
                  <a:schemeClr val="tx1">
                    <a:lumMod val="65000"/>
                    <a:lumOff val="35000"/>
                  </a:schemeClr>
                </a:solidFill>
              </a:rPr>
              <a:t>a perfect imitation; it could look static and dull.</a:t>
            </a:r>
            <a:endParaRPr lang="en-US" dirty="0">
              <a:solidFill>
                <a:schemeClr val="tx1">
                  <a:lumMod val="65000"/>
                  <a:lumOff val="3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19200"/>
            <a:ext cx="6486525" cy="2314575"/>
          </a:xfrm>
          <a:prstGeom prst="rect">
            <a:avLst/>
          </a:prstGeom>
        </p:spPr>
      </p:pic>
    </p:spTree>
    <p:extLst>
      <p:ext uri="{BB962C8B-B14F-4D97-AF65-F5344CB8AC3E}">
        <p14:creationId xmlns:p14="http://schemas.microsoft.com/office/powerpoint/2010/main" val="358548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Solid Drawing</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4267200"/>
            <a:ext cx="6629400" cy="2438400"/>
          </a:xfrm>
        </p:spPr>
        <p:txBody>
          <a:bodyPr>
            <a:normAutofit/>
          </a:bodyPr>
          <a:lstStyle/>
          <a:p>
            <a:r>
              <a:rPr lang="en-US" sz="2400" dirty="0" smtClean="0">
                <a:solidFill>
                  <a:schemeClr val="tx1">
                    <a:lumMod val="65000"/>
                    <a:lumOff val="35000"/>
                  </a:schemeClr>
                </a:solidFill>
              </a:rPr>
              <a:t>By applying </a:t>
            </a:r>
            <a:r>
              <a:rPr lang="en-US" sz="2400" dirty="0">
                <a:solidFill>
                  <a:schemeClr val="tx1">
                    <a:lumMod val="65000"/>
                    <a:lumOff val="35000"/>
                  </a:schemeClr>
                </a:solidFill>
              </a:rPr>
              <a:t>solid drawing, </a:t>
            </a:r>
            <a:r>
              <a:rPr lang="en-US" sz="2400" dirty="0" smtClean="0">
                <a:solidFill>
                  <a:schemeClr val="tx1">
                    <a:lumMod val="65000"/>
                    <a:lumOff val="35000"/>
                  </a:schemeClr>
                </a:solidFill>
              </a:rPr>
              <a:t>an </a:t>
            </a:r>
            <a:r>
              <a:rPr lang="en-US" sz="2400" dirty="0">
                <a:solidFill>
                  <a:schemeClr val="tx1">
                    <a:lumMod val="65000"/>
                    <a:lumOff val="35000"/>
                  </a:schemeClr>
                </a:solidFill>
              </a:rPr>
              <a:t>illusion of 3D space is created which adds depth, perspective, and scale to the </a:t>
            </a:r>
            <a:r>
              <a:rPr lang="en-US" sz="2400" dirty="0" smtClean="0">
                <a:solidFill>
                  <a:schemeClr val="tx1">
                    <a:lumMod val="65000"/>
                    <a:lumOff val="35000"/>
                  </a:schemeClr>
                </a:solidFill>
              </a:rPr>
              <a:t>animation.</a:t>
            </a:r>
          </a:p>
          <a:p>
            <a:r>
              <a:rPr lang="en-US" sz="2400" dirty="0" smtClean="0">
                <a:solidFill>
                  <a:schemeClr val="tx1">
                    <a:lumMod val="65000"/>
                    <a:lumOff val="35000"/>
                  </a:schemeClr>
                </a:solidFill>
              </a:rPr>
              <a:t>Instead </a:t>
            </a:r>
            <a:r>
              <a:rPr lang="en-US" sz="2400" dirty="0">
                <a:solidFill>
                  <a:schemeClr val="tx1">
                    <a:lumMod val="65000"/>
                    <a:lumOff val="35000"/>
                  </a:schemeClr>
                </a:solidFill>
              </a:rPr>
              <a:t>of facing the </a:t>
            </a:r>
            <a:r>
              <a:rPr lang="en-US" sz="2400" dirty="0" smtClean="0">
                <a:solidFill>
                  <a:schemeClr val="tx1">
                    <a:lumMod val="65000"/>
                    <a:lumOff val="35000"/>
                  </a:schemeClr>
                </a:solidFill>
              </a:rPr>
              <a:t>drawing </a:t>
            </a:r>
            <a:r>
              <a:rPr lang="en-US" sz="2400" dirty="0">
                <a:solidFill>
                  <a:schemeClr val="tx1">
                    <a:lumMod val="65000"/>
                    <a:lumOff val="35000"/>
                  </a:schemeClr>
                </a:solidFill>
              </a:rPr>
              <a:t>straight on, </a:t>
            </a:r>
            <a:r>
              <a:rPr lang="en-US" sz="2400" dirty="0" smtClean="0">
                <a:solidFill>
                  <a:schemeClr val="tx1">
                    <a:lumMod val="65000"/>
                    <a:lumOff val="35000"/>
                  </a:schemeClr>
                </a:solidFill>
              </a:rPr>
              <a:t>place </a:t>
            </a:r>
            <a:r>
              <a:rPr lang="en-US" sz="2400" dirty="0">
                <a:solidFill>
                  <a:schemeClr val="tx1">
                    <a:lumMod val="65000"/>
                    <a:lumOff val="35000"/>
                  </a:schemeClr>
                </a:solidFill>
              </a:rPr>
              <a:t>it at an angle </a:t>
            </a:r>
            <a:r>
              <a:rPr lang="en-US" sz="2400" dirty="0" smtClean="0">
                <a:solidFill>
                  <a:schemeClr val="tx1">
                    <a:lumMod val="65000"/>
                    <a:lumOff val="35000"/>
                  </a:schemeClr>
                </a:solidFill>
              </a:rPr>
              <a:t>to give </a:t>
            </a:r>
            <a:r>
              <a:rPr lang="en-US" sz="2400" dirty="0">
                <a:solidFill>
                  <a:schemeClr val="tx1">
                    <a:lumMod val="65000"/>
                    <a:lumOff val="35000"/>
                  </a:schemeClr>
                </a:solidFill>
              </a:rPr>
              <a:t>it a </a:t>
            </a:r>
            <a:r>
              <a:rPr lang="en-US" sz="2400" dirty="0" smtClean="0">
                <a:solidFill>
                  <a:schemeClr val="tx1">
                    <a:lumMod val="65000"/>
                    <a:lumOff val="35000"/>
                  </a:schemeClr>
                </a:solidFill>
              </a:rPr>
              <a:t>3D </a:t>
            </a:r>
            <a:r>
              <a:rPr lang="en-US" sz="2400" dirty="0">
                <a:solidFill>
                  <a:schemeClr val="tx1">
                    <a:lumMod val="65000"/>
                    <a:lumOff val="35000"/>
                  </a:schemeClr>
                </a:solidFill>
              </a:rPr>
              <a:t>weight and </a:t>
            </a:r>
            <a:r>
              <a:rPr lang="en-US" sz="2400" dirty="0" smtClean="0">
                <a:solidFill>
                  <a:schemeClr val="tx1">
                    <a:lumMod val="65000"/>
                    <a:lumOff val="35000"/>
                  </a:schemeClr>
                </a:solidFill>
              </a:rPr>
              <a:t>provide </a:t>
            </a:r>
            <a:r>
              <a:rPr lang="en-US" sz="2400" dirty="0">
                <a:solidFill>
                  <a:schemeClr val="tx1">
                    <a:lumMod val="65000"/>
                    <a:lumOff val="35000"/>
                  </a:schemeClr>
                </a:solidFill>
              </a:rPr>
              <a:t>a more interesting view as </a:t>
            </a:r>
            <a:r>
              <a:rPr lang="en-US" sz="2400" dirty="0" smtClean="0">
                <a:solidFill>
                  <a:schemeClr val="tx1">
                    <a:lumMod val="65000"/>
                    <a:lumOff val="35000"/>
                  </a:schemeClr>
                </a:solidFill>
              </a:rPr>
              <a:t>shown above.</a:t>
            </a:r>
            <a:endParaRPr lang="en-US" sz="2400" dirty="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219200"/>
            <a:ext cx="3505200" cy="2985911"/>
          </a:xfrm>
          <a:prstGeom prst="rect">
            <a:avLst/>
          </a:prstGeom>
        </p:spPr>
      </p:pic>
    </p:spTree>
    <p:extLst>
      <p:ext uri="{BB962C8B-B14F-4D97-AF65-F5344CB8AC3E}">
        <p14:creationId xmlns:p14="http://schemas.microsoft.com/office/powerpoint/2010/main" val="247733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Appeal</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012026"/>
            <a:ext cx="6629400" cy="3693574"/>
          </a:xfrm>
        </p:spPr>
        <p:txBody>
          <a:bodyPr>
            <a:normAutofit fontScale="92500" lnSpcReduction="10000"/>
          </a:bodyPr>
          <a:lstStyle/>
          <a:p>
            <a:r>
              <a:rPr lang="en-US" sz="2400" dirty="0">
                <a:solidFill>
                  <a:schemeClr val="tx1">
                    <a:lumMod val="65000"/>
                    <a:lumOff val="35000"/>
                  </a:schemeClr>
                </a:solidFill>
              </a:rPr>
              <a:t>In animation, artists use the Appeal principle to create interesting characters that </a:t>
            </a:r>
            <a:r>
              <a:rPr lang="en-US" sz="2400" i="1" dirty="0">
                <a:solidFill>
                  <a:schemeClr val="tx1">
                    <a:lumMod val="65000"/>
                    <a:lumOff val="35000"/>
                  </a:schemeClr>
                </a:solidFill>
              </a:rPr>
              <a:t>appeal</a:t>
            </a:r>
            <a:r>
              <a:rPr lang="en-US" sz="2400" dirty="0">
                <a:solidFill>
                  <a:schemeClr val="tx1">
                    <a:lumMod val="65000"/>
                    <a:lumOff val="35000"/>
                  </a:schemeClr>
                </a:solidFill>
              </a:rPr>
              <a:t> to the audience. </a:t>
            </a:r>
          </a:p>
          <a:p>
            <a:r>
              <a:rPr lang="en-US" sz="2400" dirty="0" smtClean="0">
                <a:solidFill>
                  <a:schemeClr val="tx1">
                    <a:lumMod val="65000"/>
                    <a:lumOff val="35000"/>
                  </a:schemeClr>
                </a:solidFill>
              </a:rPr>
              <a:t>Appeal </a:t>
            </a:r>
            <a:r>
              <a:rPr lang="en-US" sz="2400" dirty="0">
                <a:solidFill>
                  <a:schemeClr val="tx1">
                    <a:lumMod val="65000"/>
                    <a:lumOff val="35000"/>
                  </a:schemeClr>
                </a:solidFill>
              </a:rPr>
              <a:t>can be hard to quantify because everyone has a different standard.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You </a:t>
            </a:r>
            <a:r>
              <a:rPr lang="en-US" sz="2400" dirty="0">
                <a:solidFill>
                  <a:schemeClr val="tx1">
                    <a:lumMod val="65000"/>
                    <a:lumOff val="35000"/>
                  </a:schemeClr>
                </a:solidFill>
              </a:rPr>
              <a:t>can give your character a better chance of being appealing by making them attractive to look at.</a:t>
            </a:r>
          </a:p>
          <a:p>
            <a:r>
              <a:rPr lang="en-US" sz="2400" dirty="0" smtClean="0">
                <a:solidFill>
                  <a:schemeClr val="tx1">
                    <a:lumMod val="65000"/>
                    <a:lumOff val="35000"/>
                  </a:schemeClr>
                </a:solidFill>
              </a:rPr>
              <a:t>Enlarging </a:t>
            </a:r>
            <a:r>
              <a:rPr lang="en-US" sz="2400" dirty="0">
                <a:solidFill>
                  <a:schemeClr val="tx1">
                    <a:lumMod val="65000"/>
                    <a:lumOff val="35000"/>
                  </a:schemeClr>
                </a:solidFill>
              </a:rPr>
              <a:t>the most defining feature of a character can go a long way to giving the character personality. </a:t>
            </a: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Strive </a:t>
            </a:r>
            <a:r>
              <a:rPr lang="en-US" sz="2400" dirty="0">
                <a:solidFill>
                  <a:schemeClr val="tx1">
                    <a:lumMod val="65000"/>
                    <a:lumOff val="35000"/>
                  </a:schemeClr>
                </a:solidFill>
              </a:rPr>
              <a:t>for a good balance between detail and simplicity</a:t>
            </a:r>
            <a:r>
              <a:rPr lang="en-US" sz="2400" dirty="0" smtClean="0">
                <a:solidFill>
                  <a:schemeClr val="tx1">
                    <a:lumMod val="65000"/>
                    <a:lumOff val="35000"/>
                  </a:schemeClr>
                </a:solidFill>
              </a:rPr>
              <a:t>.</a:t>
            </a:r>
            <a:endParaRPr lang="en-US" sz="2400" dirty="0">
              <a:solidFill>
                <a:schemeClr val="tx1">
                  <a:lumMod val="65000"/>
                  <a:lumOff val="35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33" t="1112" r="52500" b="51111"/>
          <a:stretch/>
        </p:blipFill>
        <p:spPr>
          <a:xfrm>
            <a:off x="4724400" y="457200"/>
            <a:ext cx="2923953" cy="2372264"/>
          </a:xfrm>
          <a:prstGeom prst="rect">
            <a:avLst/>
          </a:prstGeom>
        </p:spPr>
      </p:pic>
    </p:spTree>
    <p:extLst>
      <p:ext uri="{BB962C8B-B14F-4D97-AF65-F5344CB8AC3E}">
        <p14:creationId xmlns:p14="http://schemas.microsoft.com/office/powerpoint/2010/main" val="2274305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bg1"/>
                </a:solidFill>
              </a:rPr>
              <a:t>12 Principles of Animation</a:t>
            </a:r>
            <a:br>
              <a:rPr lang="en-US" dirty="0" smtClean="0">
                <a:solidFill>
                  <a:schemeClr val="bg1"/>
                </a:solidFill>
              </a:rPr>
            </a:br>
            <a:r>
              <a:rPr lang="en-US" dirty="0" smtClean="0">
                <a:solidFill>
                  <a:schemeClr val="bg1"/>
                </a:solidFill>
              </a:rPr>
              <a:t>Demonstration Videos</a:t>
            </a:r>
            <a:endParaRPr lang="en-US" dirty="0">
              <a:solidFill>
                <a:schemeClr val="bg1"/>
              </a:solidFill>
            </a:endParaRPr>
          </a:p>
        </p:txBody>
      </p:sp>
      <p:sp>
        <p:nvSpPr>
          <p:cNvPr id="3" name="Content Placeholder 2"/>
          <p:cNvSpPr>
            <a:spLocks noGrp="1"/>
          </p:cNvSpPr>
          <p:nvPr>
            <p:ph sz="half" idx="1"/>
          </p:nvPr>
        </p:nvSpPr>
        <p:spPr>
          <a:xfrm>
            <a:off x="457200" y="1600200"/>
            <a:ext cx="8077200" cy="4525963"/>
          </a:xfrm>
        </p:spPr>
        <p:txBody>
          <a:bodyPr>
            <a:normAutofit/>
          </a:bodyPr>
          <a:lstStyle/>
          <a:p>
            <a:endParaRPr lang="en-US" dirty="0" smtClean="0"/>
          </a:p>
          <a:p>
            <a:pPr marL="514350" indent="-514350">
              <a:buFont typeface="+mj-lt"/>
              <a:buAutoNum type="arabicPeriod"/>
            </a:pPr>
            <a:r>
              <a:rPr lang="en-US" dirty="0" smtClean="0">
                <a:solidFill>
                  <a:schemeClr val="bg1"/>
                </a:solidFill>
                <a:hlinkClick r:id="rId2"/>
              </a:rPr>
              <a:t>Squash and Stretch</a:t>
            </a:r>
            <a:endParaRPr lang="en-US" dirty="0" smtClean="0">
              <a:solidFill>
                <a:schemeClr val="bg1"/>
              </a:solidFill>
            </a:endParaRPr>
          </a:p>
          <a:p>
            <a:pPr marL="514350" indent="-514350">
              <a:buFont typeface="+mj-lt"/>
              <a:buAutoNum type="arabicPeriod"/>
            </a:pPr>
            <a:r>
              <a:rPr lang="en-US" dirty="0" smtClean="0">
                <a:solidFill>
                  <a:schemeClr val="bg1"/>
                </a:solidFill>
                <a:hlinkClick r:id="rId3"/>
              </a:rPr>
              <a:t>Anticipation</a:t>
            </a:r>
            <a:endParaRPr lang="en-US" dirty="0" smtClean="0">
              <a:solidFill>
                <a:schemeClr val="bg1"/>
              </a:solidFill>
            </a:endParaRPr>
          </a:p>
          <a:p>
            <a:pPr marL="514350" indent="-514350">
              <a:buFont typeface="+mj-lt"/>
              <a:buAutoNum type="arabicPeriod"/>
            </a:pPr>
            <a:r>
              <a:rPr lang="en-US" dirty="0" smtClean="0">
                <a:solidFill>
                  <a:schemeClr val="bg1"/>
                </a:solidFill>
                <a:hlinkClick r:id="rId3"/>
              </a:rPr>
              <a:t>Staging</a:t>
            </a:r>
            <a:endParaRPr lang="en-US" dirty="0" smtClean="0">
              <a:solidFill>
                <a:schemeClr val="bg1"/>
              </a:solidFill>
            </a:endParaRPr>
          </a:p>
          <a:p>
            <a:pPr marL="514350" indent="-514350">
              <a:buFont typeface="+mj-lt"/>
              <a:buAutoNum type="arabicPeriod"/>
            </a:pPr>
            <a:r>
              <a:rPr lang="en-US" dirty="0" smtClean="0">
                <a:solidFill>
                  <a:schemeClr val="bg1"/>
                </a:solidFill>
                <a:hlinkClick r:id="rId4"/>
              </a:rPr>
              <a:t>Straight Ahead and Pose to Pose</a:t>
            </a:r>
            <a:endParaRPr lang="en-US" dirty="0" smtClean="0">
              <a:solidFill>
                <a:schemeClr val="bg1"/>
              </a:solidFill>
            </a:endParaRPr>
          </a:p>
          <a:p>
            <a:pPr marL="514350" indent="-514350">
              <a:buFont typeface="+mj-lt"/>
              <a:buAutoNum type="arabicPeriod"/>
            </a:pPr>
            <a:r>
              <a:rPr lang="en-US" dirty="0" smtClean="0">
                <a:solidFill>
                  <a:schemeClr val="bg1"/>
                </a:solidFill>
                <a:hlinkClick r:id="rId5"/>
              </a:rPr>
              <a:t>Follow Through and Overlapping Action</a:t>
            </a:r>
            <a:endParaRPr lang="en-US" dirty="0" smtClean="0">
              <a:solidFill>
                <a:schemeClr val="bg1"/>
              </a:solidFill>
            </a:endParaRPr>
          </a:p>
          <a:p>
            <a:pPr marL="514350" indent="-514350">
              <a:buFont typeface="+mj-lt"/>
              <a:buAutoNum type="arabicPeriod"/>
            </a:pPr>
            <a:r>
              <a:rPr lang="en-US" dirty="0" smtClean="0">
                <a:solidFill>
                  <a:schemeClr val="bg1"/>
                </a:solidFill>
                <a:hlinkClick r:id="rId6"/>
              </a:rPr>
              <a:t>Slow In and Slow Out</a:t>
            </a:r>
            <a:endParaRPr lang="en-US" dirty="0">
              <a:solidFill>
                <a:schemeClr val="bg1"/>
              </a:solidFill>
            </a:endParaRPr>
          </a:p>
        </p:txBody>
      </p:sp>
      <p:sp>
        <p:nvSpPr>
          <p:cNvPr id="5" name="TextBox 4"/>
          <p:cNvSpPr txBox="1"/>
          <p:nvPr/>
        </p:nvSpPr>
        <p:spPr>
          <a:xfrm>
            <a:off x="457200" y="5562600"/>
            <a:ext cx="6629400" cy="400110"/>
          </a:xfrm>
          <a:prstGeom prst="rect">
            <a:avLst/>
          </a:prstGeom>
          <a:noFill/>
        </p:spPr>
        <p:txBody>
          <a:bodyPr wrap="square" rtlCol="0">
            <a:spAutoFit/>
          </a:bodyPr>
          <a:lstStyle/>
          <a:p>
            <a:r>
              <a:rPr lang="en-US" sz="2000" dirty="0" smtClean="0">
                <a:solidFill>
                  <a:schemeClr val="bg1"/>
                </a:solidFill>
              </a:rPr>
              <a:t>Click on the hyperlink to be connected to a YouTube video.</a:t>
            </a:r>
            <a:endParaRPr lang="en-US" sz="2000" dirty="0">
              <a:solidFill>
                <a:schemeClr val="bg1"/>
              </a:solidFill>
            </a:endParaRPr>
          </a:p>
        </p:txBody>
      </p:sp>
    </p:spTree>
    <p:extLst>
      <p:ext uri="{BB962C8B-B14F-4D97-AF65-F5344CB8AC3E}">
        <p14:creationId xmlns:p14="http://schemas.microsoft.com/office/powerpoint/2010/main" val="2084187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bg1"/>
                </a:solidFill>
              </a:rPr>
              <a:t>12 Principles of Animation</a:t>
            </a:r>
            <a:br>
              <a:rPr lang="en-US" dirty="0" smtClean="0">
                <a:solidFill>
                  <a:schemeClr val="bg1"/>
                </a:solidFill>
              </a:rPr>
            </a:br>
            <a:r>
              <a:rPr lang="en-US" dirty="0" smtClean="0">
                <a:solidFill>
                  <a:schemeClr val="bg1"/>
                </a:solidFill>
              </a:rPr>
              <a:t>Demonstration Videos</a:t>
            </a:r>
            <a:endParaRPr lang="en-US" dirty="0">
              <a:solidFill>
                <a:schemeClr val="bg1"/>
              </a:solidFill>
            </a:endParaRPr>
          </a:p>
        </p:txBody>
      </p:sp>
      <p:sp>
        <p:nvSpPr>
          <p:cNvPr id="3" name="Content Placeholder 2"/>
          <p:cNvSpPr>
            <a:spLocks noGrp="1"/>
          </p:cNvSpPr>
          <p:nvPr>
            <p:ph sz="half" idx="1"/>
          </p:nvPr>
        </p:nvSpPr>
        <p:spPr>
          <a:xfrm>
            <a:off x="457200" y="1600200"/>
            <a:ext cx="8077200" cy="4525963"/>
          </a:xfrm>
        </p:spPr>
        <p:txBody>
          <a:bodyPr>
            <a:normAutofit/>
          </a:bodyPr>
          <a:lstStyle/>
          <a:p>
            <a:endParaRPr lang="en-US" dirty="0" smtClean="0"/>
          </a:p>
          <a:p>
            <a:pPr marL="514350" indent="-514350">
              <a:buFont typeface="+mj-lt"/>
              <a:buAutoNum type="arabicPeriod" startAt="7"/>
            </a:pPr>
            <a:r>
              <a:rPr lang="en-US" dirty="0" smtClean="0">
                <a:solidFill>
                  <a:schemeClr val="bg1"/>
                </a:solidFill>
                <a:hlinkClick r:id="rId2"/>
              </a:rPr>
              <a:t>Arcs</a:t>
            </a:r>
            <a:endParaRPr lang="en-US" dirty="0" smtClean="0">
              <a:solidFill>
                <a:schemeClr val="bg1"/>
              </a:solidFill>
            </a:endParaRPr>
          </a:p>
          <a:p>
            <a:pPr marL="514350" indent="-514350">
              <a:buFont typeface="+mj-lt"/>
              <a:buAutoNum type="arabicPeriod" startAt="7"/>
            </a:pPr>
            <a:r>
              <a:rPr lang="en-US" dirty="0" smtClean="0">
                <a:solidFill>
                  <a:schemeClr val="bg1"/>
                </a:solidFill>
                <a:hlinkClick r:id="rId3"/>
              </a:rPr>
              <a:t>Secondary Action</a:t>
            </a:r>
            <a:endParaRPr lang="en-US" dirty="0" smtClean="0">
              <a:solidFill>
                <a:schemeClr val="bg1"/>
              </a:solidFill>
            </a:endParaRPr>
          </a:p>
          <a:p>
            <a:pPr marL="514350" indent="-514350">
              <a:buFont typeface="+mj-lt"/>
              <a:buAutoNum type="arabicPeriod" startAt="7"/>
            </a:pPr>
            <a:r>
              <a:rPr lang="en-US" dirty="0" smtClean="0">
                <a:solidFill>
                  <a:schemeClr val="bg1"/>
                </a:solidFill>
                <a:hlinkClick r:id="rId4"/>
              </a:rPr>
              <a:t>Timing</a:t>
            </a:r>
            <a:endParaRPr lang="en-US" dirty="0" smtClean="0">
              <a:solidFill>
                <a:schemeClr val="bg1"/>
              </a:solidFill>
            </a:endParaRPr>
          </a:p>
          <a:p>
            <a:pPr marL="514350" indent="-514350">
              <a:buFont typeface="+mj-lt"/>
              <a:buAutoNum type="arabicPeriod" startAt="7"/>
            </a:pPr>
            <a:r>
              <a:rPr lang="en-US" dirty="0" smtClean="0">
                <a:solidFill>
                  <a:schemeClr val="bg1"/>
                </a:solidFill>
                <a:hlinkClick r:id="rId5"/>
              </a:rPr>
              <a:t>Exaggeration</a:t>
            </a:r>
            <a:endParaRPr lang="en-US" dirty="0" smtClean="0">
              <a:solidFill>
                <a:schemeClr val="bg1"/>
              </a:solidFill>
            </a:endParaRPr>
          </a:p>
          <a:p>
            <a:pPr marL="514350" indent="-514350">
              <a:buFont typeface="+mj-lt"/>
              <a:buAutoNum type="arabicPeriod" startAt="7"/>
            </a:pPr>
            <a:r>
              <a:rPr lang="en-US" dirty="0" smtClean="0">
                <a:solidFill>
                  <a:schemeClr val="bg1"/>
                </a:solidFill>
                <a:hlinkClick r:id="rId6"/>
              </a:rPr>
              <a:t>Solid Drawing</a:t>
            </a:r>
            <a:endParaRPr lang="en-US" dirty="0" smtClean="0">
              <a:solidFill>
                <a:schemeClr val="bg1"/>
              </a:solidFill>
            </a:endParaRPr>
          </a:p>
          <a:p>
            <a:pPr marL="514350" indent="-514350">
              <a:buFont typeface="+mj-lt"/>
              <a:buAutoNum type="arabicPeriod" startAt="7"/>
            </a:pPr>
            <a:r>
              <a:rPr lang="en-US" dirty="0" smtClean="0">
                <a:solidFill>
                  <a:schemeClr val="bg1"/>
                </a:solidFill>
                <a:hlinkClick r:id="rId7"/>
              </a:rPr>
              <a:t>Appeal</a:t>
            </a:r>
            <a:endParaRPr lang="en-US" dirty="0">
              <a:solidFill>
                <a:schemeClr val="bg1"/>
              </a:solidFill>
            </a:endParaRPr>
          </a:p>
        </p:txBody>
      </p:sp>
      <p:sp>
        <p:nvSpPr>
          <p:cNvPr id="4" name="TextBox 3"/>
          <p:cNvSpPr txBox="1"/>
          <p:nvPr/>
        </p:nvSpPr>
        <p:spPr>
          <a:xfrm>
            <a:off x="457200" y="5562600"/>
            <a:ext cx="6629400" cy="400110"/>
          </a:xfrm>
          <a:prstGeom prst="rect">
            <a:avLst/>
          </a:prstGeom>
          <a:noFill/>
        </p:spPr>
        <p:txBody>
          <a:bodyPr wrap="square" rtlCol="0">
            <a:spAutoFit/>
          </a:bodyPr>
          <a:lstStyle/>
          <a:p>
            <a:r>
              <a:rPr lang="en-US" sz="2000" dirty="0" smtClean="0">
                <a:solidFill>
                  <a:schemeClr val="bg1"/>
                </a:solidFill>
              </a:rPr>
              <a:t>Click on the hyperlink to be connected to a YouTube video.</a:t>
            </a:r>
            <a:endParaRPr lang="en-US" sz="2000" dirty="0">
              <a:solidFill>
                <a:schemeClr val="bg1"/>
              </a:solidFill>
            </a:endParaRPr>
          </a:p>
        </p:txBody>
      </p:sp>
    </p:spTree>
    <p:extLst>
      <p:ext uri="{BB962C8B-B14F-4D97-AF65-F5344CB8AC3E}">
        <p14:creationId xmlns:p14="http://schemas.microsoft.com/office/powerpoint/2010/main" val="32301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19200"/>
            <a:ext cx="6629400" cy="5486400"/>
          </a:xfrm>
        </p:spPr>
        <p:txBody>
          <a:bodyPr>
            <a:normAutofit fontScale="92500" lnSpcReduction="20000"/>
          </a:bodyPr>
          <a:lstStyle/>
          <a:p>
            <a:pPr marL="457200" indent="-457200">
              <a:lnSpc>
                <a:spcPct val="120000"/>
              </a:lnSpc>
              <a:spcBef>
                <a:spcPts val="0"/>
              </a:spcBef>
              <a:buFont typeface="+mj-lt"/>
              <a:buAutoNum type="arabicPeriod" startAt="3"/>
            </a:pPr>
            <a:r>
              <a:rPr lang="en-US" sz="2000" b="1" dirty="0" smtClean="0">
                <a:solidFill>
                  <a:schemeClr val="tx1">
                    <a:lumMod val="65000"/>
                    <a:lumOff val="35000"/>
                  </a:schemeClr>
                </a:solidFill>
              </a:rPr>
              <a:t>Projects</a:t>
            </a:r>
            <a:r>
              <a:rPr lang="en-US" sz="2000" b="1" dirty="0">
                <a:solidFill>
                  <a:schemeClr val="tx1">
                    <a:lumMod val="65000"/>
                    <a:lumOff val="35000"/>
                  </a:schemeClr>
                </a:solidFill>
              </a:rPr>
              <a:t>.</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With your counselor's approval, choose two animation techniques and do the following for </a:t>
            </a:r>
            <a:r>
              <a:rPr lang="en-US" sz="2000" dirty="0" smtClean="0">
                <a:solidFill>
                  <a:schemeClr val="tx1">
                    <a:lumMod val="65000"/>
                    <a:lumOff val="35000"/>
                  </a:schemeClr>
                </a:solidFill>
              </a:rPr>
              <a:t>each:</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Plan </a:t>
            </a:r>
            <a:r>
              <a:rPr lang="en-US" sz="1600" dirty="0">
                <a:solidFill>
                  <a:schemeClr val="tx1">
                    <a:lumMod val="65000"/>
                    <a:lumOff val="35000"/>
                  </a:schemeClr>
                </a:solidFill>
              </a:rPr>
              <a:t>your animation using thumbnail sketches and/or layout </a:t>
            </a:r>
            <a:r>
              <a:rPr lang="en-US" sz="1600" dirty="0" smtClean="0">
                <a:solidFill>
                  <a:schemeClr val="tx1">
                    <a:lumMod val="65000"/>
                    <a:lumOff val="35000"/>
                  </a:schemeClr>
                </a:solidFill>
              </a:rPr>
              <a:t>drawings.</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Create </a:t>
            </a:r>
            <a:r>
              <a:rPr lang="en-US" sz="1600" dirty="0">
                <a:solidFill>
                  <a:schemeClr val="tx1">
                    <a:lumMod val="65000"/>
                    <a:lumOff val="35000"/>
                  </a:schemeClr>
                </a:solidFill>
              </a:rPr>
              <a:t>the </a:t>
            </a:r>
            <a:r>
              <a:rPr lang="en-US" sz="1600" dirty="0" smtClean="0">
                <a:solidFill>
                  <a:schemeClr val="tx1">
                    <a:lumMod val="65000"/>
                    <a:lumOff val="35000"/>
                  </a:schemeClr>
                </a:solidFill>
              </a:rPr>
              <a:t>animation.</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Share </a:t>
            </a:r>
            <a:r>
              <a:rPr lang="en-US" sz="1600" dirty="0">
                <a:solidFill>
                  <a:schemeClr val="tx1">
                    <a:lumMod val="65000"/>
                    <a:lumOff val="35000"/>
                  </a:schemeClr>
                </a:solidFill>
              </a:rPr>
              <a:t>your animations with your counselor. Explain how you created each one, and discuss any improvements that could be made.</a:t>
            </a:r>
          </a:p>
          <a:p>
            <a:pPr marL="457200" indent="-457200">
              <a:lnSpc>
                <a:spcPct val="120000"/>
              </a:lnSpc>
              <a:spcBef>
                <a:spcPts val="0"/>
              </a:spcBef>
              <a:buFont typeface="+mj-lt"/>
              <a:buAutoNum type="arabicPeriod" startAt="3"/>
            </a:pPr>
            <a:r>
              <a:rPr lang="en-US" sz="2000" b="1" dirty="0">
                <a:solidFill>
                  <a:schemeClr val="tx1">
                    <a:lumMod val="65000"/>
                    <a:lumOff val="35000"/>
                  </a:schemeClr>
                </a:solidFill>
              </a:rPr>
              <a:t>Animation in our world.</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Do the </a:t>
            </a:r>
            <a:r>
              <a:rPr lang="en-US" sz="2000" dirty="0" smtClean="0">
                <a:solidFill>
                  <a:schemeClr val="tx1">
                    <a:lumMod val="65000"/>
                    <a:lumOff val="35000"/>
                  </a:schemeClr>
                </a:solidFill>
              </a:rPr>
              <a:t>following: Tour </a:t>
            </a:r>
            <a:r>
              <a:rPr lang="en-US" sz="2000" dirty="0">
                <a:solidFill>
                  <a:schemeClr val="tx1">
                    <a:lumMod val="65000"/>
                    <a:lumOff val="35000"/>
                  </a:schemeClr>
                </a:solidFill>
              </a:rPr>
              <a:t>an animation studio or a business where animation is used, either in person, via video, or via the Internet. </a:t>
            </a:r>
            <a:endParaRPr lang="en-US" sz="2000" dirty="0" smtClean="0">
              <a:solidFill>
                <a:schemeClr val="tx1">
                  <a:lumMod val="65000"/>
                  <a:lumOff val="35000"/>
                </a:schemeClr>
              </a:solidFill>
            </a:endParaRPr>
          </a:p>
          <a:p>
            <a:pPr marL="914400" lvl="2" indent="-457200">
              <a:lnSpc>
                <a:spcPct val="120000"/>
              </a:lnSpc>
              <a:spcBef>
                <a:spcPts val="0"/>
              </a:spcBef>
              <a:buFont typeface="+mj-lt"/>
              <a:buAutoNum type="alphaLcPeriod"/>
            </a:pPr>
            <a:r>
              <a:rPr lang="en-US" sz="1600" dirty="0" smtClean="0">
                <a:solidFill>
                  <a:schemeClr val="tx1">
                    <a:lumMod val="65000"/>
                    <a:lumOff val="35000"/>
                  </a:schemeClr>
                </a:solidFill>
              </a:rPr>
              <a:t>Share </a:t>
            </a:r>
            <a:r>
              <a:rPr lang="en-US" sz="1600" dirty="0">
                <a:solidFill>
                  <a:schemeClr val="tx1">
                    <a:lumMod val="65000"/>
                    <a:lumOff val="35000"/>
                  </a:schemeClr>
                </a:solidFill>
              </a:rPr>
              <a:t>what you have learned with your </a:t>
            </a:r>
            <a:r>
              <a:rPr lang="en-US" sz="1600" dirty="0" smtClean="0">
                <a:solidFill>
                  <a:schemeClr val="tx1">
                    <a:lumMod val="65000"/>
                    <a:lumOff val="35000"/>
                  </a:schemeClr>
                </a:solidFill>
              </a:rPr>
              <a:t>counselor.</a:t>
            </a:r>
          </a:p>
          <a:p>
            <a:pPr marL="914400" lvl="2" indent="-457200">
              <a:lnSpc>
                <a:spcPct val="120000"/>
              </a:lnSpc>
              <a:spcBef>
                <a:spcPts val="0"/>
              </a:spcBef>
              <a:buFont typeface="+mj-lt"/>
              <a:buAutoNum type="alphaLcPeriod"/>
            </a:pPr>
            <a:r>
              <a:rPr lang="en-US" sz="1600" dirty="0" smtClean="0">
                <a:solidFill>
                  <a:schemeClr val="tx1">
                    <a:lumMod val="65000"/>
                    <a:lumOff val="35000"/>
                  </a:schemeClr>
                </a:solidFill>
              </a:rPr>
              <a:t>Discuss with your counselor how animation might be used in the future to make your life more enjoyable and productive.</a:t>
            </a:r>
          </a:p>
          <a:p>
            <a:pPr marL="457200" indent="-457200">
              <a:lnSpc>
                <a:spcPct val="120000"/>
              </a:lnSpc>
              <a:spcBef>
                <a:spcPts val="0"/>
              </a:spcBef>
              <a:buFont typeface="+mj-lt"/>
              <a:buAutoNum type="arabicPeriod" startAt="3"/>
            </a:pPr>
            <a:r>
              <a:rPr lang="en-US" sz="2000" b="1" dirty="0" smtClean="0">
                <a:solidFill>
                  <a:schemeClr val="tx1">
                    <a:lumMod val="65000"/>
                    <a:lumOff val="35000"/>
                  </a:schemeClr>
                </a:solidFill>
              </a:rPr>
              <a:t>Careers</a:t>
            </a:r>
            <a:r>
              <a:rPr lang="en-US" sz="2000" b="1" dirty="0">
                <a:solidFill>
                  <a:schemeClr val="tx1">
                    <a:lumMod val="65000"/>
                    <a:lumOff val="35000"/>
                  </a:schemeClr>
                </a:solidFill>
              </a:rPr>
              <a:t>.</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Learn about three career opportunities in animation. Pick one and find out about the education, training, and experience required for this profession. Discuss your findings with your counselor. Explain why this profession might interest you.</a:t>
            </a:r>
          </a:p>
          <a:p>
            <a:pPr marL="457200" indent="-457200">
              <a:lnSpc>
                <a:spcPct val="120000"/>
              </a:lnSpc>
              <a:spcBef>
                <a:spcPts val="600"/>
              </a:spcBef>
              <a:buFont typeface="+mj-lt"/>
              <a:buAutoNum type="arabicPeriod" startAt="3"/>
            </a:pPr>
            <a:endParaRPr lang="en-US" sz="1200" dirty="0">
              <a:solidFill>
                <a:srgbClr val="010203"/>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218008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19200"/>
            <a:ext cx="6629400" cy="5486400"/>
          </a:xfrm>
        </p:spPr>
        <p:txBody>
          <a:bodyPr>
            <a:normAutofit fontScale="92500" lnSpcReduction="20000"/>
          </a:bodyPr>
          <a:lstStyle/>
          <a:p>
            <a:pPr marL="457200" indent="-457200">
              <a:lnSpc>
                <a:spcPct val="120000"/>
              </a:lnSpc>
              <a:spcBef>
                <a:spcPts val="0"/>
              </a:spcBef>
              <a:buFont typeface="+mj-lt"/>
              <a:buAutoNum type="arabicPeriod" startAt="3"/>
            </a:pPr>
            <a:r>
              <a:rPr lang="en-US" sz="2000" b="1" dirty="0" smtClean="0">
                <a:solidFill>
                  <a:srgbClr val="C00000"/>
                </a:solidFill>
              </a:rPr>
              <a:t>Projects</a:t>
            </a:r>
            <a:r>
              <a:rPr lang="en-US" sz="2000" b="1" dirty="0">
                <a:solidFill>
                  <a:srgbClr val="C00000"/>
                </a:solidFill>
              </a:rPr>
              <a:t>.</a:t>
            </a:r>
            <a:r>
              <a:rPr lang="en-US" sz="2000" dirty="0">
                <a:solidFill>
                  <a:srgbClr val="C00000"/>
                </a:solidFill>
              </a:rPr>
              <a:t> </a:t>
            </a:r>
            <a:br>
              <a:rPr lang="en-US" sz="2000" dirty="0">
                <a:solidFill>
                  <a:srgbClr val="C00000"/>
                </a:solidFill>
              </a:rPr>
            </a:br>
            <a:r>
              <a:rPr lang="en-US" sz="2000" dirty="0">
                <a:solidFill>
                  <a:srgbClr val="C00000"/>
                </a:solidFill>
              </a:rPr>
              <a:t>With your counselor's approval, choose two animation techniques and do the following for </a:t>
            </a:r>
            <a:r>
              <a:rPr lang="en-US" sz="2000" dirty="0" smtClean="0">
                <a:solidFill>
                  <a:srgbClr val="C00000"/>
                </a:solidFill>
              </a:rPr>
              <a:t>each:</a:t>
            </a:r>
          </a:p>
          <a:p>
            <a:pPr marL="914400" lvl="3" indent="-457200">
              <a:lnSpc>
                <a:spcPct val="120000"/>
              </a:lnSpc>
              <a:spcBef>
                <a:spcPts val="0"/>
              </a:spcBef>
              <a:buFont typeface="+mj-lt"/>
              <a:buAutoNum type="alphaLcPeriod"/>
            </a:pPr>
            <a:r>
              <a:rPr lang="en-US" sz="1600" dirty="0" smtClean="0">
                <a:solidFill>
                  <a:srgbClr val="C00000"/>
                </a:solidFill>
              </a:rPr>
              <a:t>Plan </a:t>
            </a:r>
            <a:r>
              <a:rPr lang="en-US" sz="1600" dirty="0">
                <a:solidFill>
                  <a:srgbClr val="C00000"/>
                </a:solidFill>
              </a:rPr>
              <a:t>your animation using thumbnail sketches and/or layout </a:t>
            </a:r>
            <a:r>
              <a:rPr lang="en-US" sz="1600" dirty="0" smtClean="0">
                <a:solidFill>
                  <a:srgbClr val="C00000"/>
                </a:solidFill>
              </a:rPr>
              <a:t>drawings.</a:t>
            </a:r>
          </a:p>
          <a:p>
            <a:pPr marL="914400" lvl="3" indent="-457200">
              <a:lnSpc>
                <a:spcPct val="120000"/>
              </a:lnSpc>
              <a:spcBef>
                <a:spcPts val="0"/>
              </a:spcBef>
              <a:buFont typeface="+mj-lt"/>
              <a:buAutoNum type="alphaLcPeriod"/>
            </a:pPr>
            <a:r>
              <a:rPr lang="en-US" sz="1600" dirty="0" smtClean="0">
                <a:solidFill>
                  <a:srgbClr val="C00000"/>
                </a:solidFill>
              </a:rPr>
              <a:t>Create </a:t>
            </a:r>
            <a:r>
              <a:rPr lang="en-US" sz="1600" dirty="0">
                <a:solidFill>
                  <a:srgbClr val="C00000"/>
                </a:solidFill>
              </a:rPr>
              <a:t>the </a:t>
            </a:r>
            <a:r>
              <a:rPr lang="en-US" sz="1600" dirty="0" smtClean="0">
                <a:solidFill>
                  <a:srgbClr val="C00000"/>
                </a:solidFill>
              </a:rPr>
              <a:t>animation.</a:t>
            </a:r>
          </a:p>
          <a:p>
            <a:pPr marL="914400" lvl="3" indent="-457200">
              <a:lnSpc>
                <a:spcPct val="120000"/>
              </a:lnSpc>
              <a:spcBef>
                <a:spcPts val="0"/>
              </a:spcBef>
              <a:buFont typeface="+mj-lt"/>
              <a:buAutoNum type="alphaLcPeriod"/>
            </a:pPr>
            <a:r>
              <a:rPr lang="en-US" sz="1600" dirty="0" smtClean="0">
                <a:solidFill>
                  <a:srgbClr val="C00000"/>
                </a:solidFill>
              </a:rPr>
              <a:t>Share </a:t>
            </a:r>
            <a:r>
              <a:rPr lang="en-US" sz="1600" dirty="0">
                <a:solidFill>
                  <a:srgbClr val="C00000"/>
                </a:solidFill>
              </a:rPr>
              <a:t>your animations with your counselor. Explain how you created each one, and discuss any improvements that could be made.</a:t>
            </a:r>
          </a:p>
          <a:p>
            <a:pPr marL="457200" indent="-457200">
              <a:lnSpc>
                <a:spcPct val="120000"/>
              </a:lnSpc>
              <a:spcBef>
                <a:spcPts val="0"/>
              </a:spcBef>
              <a:buFont typeface="+mj-lt"/>
              <a:buAutoNum type="arabicPeriod" startAt="3"/>
            </a:pPr>
            <a:r>
              <a:rPr lang="en-US" sz="2000" b="1" dirty="0">
                <a:solidFill>
                  <a:schemeClr val="tx1">
                    <a:lumMod val="65000"/>
                    <a:lumOff val="35000"/>
                  </a:schemeClr>
                </a:solidFill>
              </a:rPr>
              <a:t>Animation in our world.</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Do the </a:t>
            </a:r>
            <a:r>
              <a:rPr lang="en-US" sz="2000" dirty="0" smtClean="0">
                <a:solidFill>
                  <a:schemeClr val="tx1">
                    <a:lumMod val="65000"/>
                    <a:lumOff val="35000"/>
                  </a:schemeClr>
                </a:solidFill>
              </a:rPr>
              <a:t>following: Tour </a:t>
            </a:r>
            <a:r>
              <a:rPr lang="en-US" sz="2000" dirty="0">
                <a:solidFill>
                  <a:schemeClr val="tx1">
                    <a:lumMod val="65000"/>
                    <a:lumOff val="35000"/>
                  </a:schemeClr>
                </a:solidFill>
              </a:rPr>
              <a:t>an animation studio or a business where animation is used, either in person, via video, or via the Internet. </a:t>
            </a:r>
            <a:endParaRPr lang="en-US" sz="2000" dirty="0" smtClean="0">
              <a:solidFill>
                <a:schemeClr val="tx1">
                  <a:lumMod val="65000"/>
                  <a:lumOff val="35000"/>
                </a:schemeClr>
              </a:solidFill>
            </a:endParaRPr>
          </a:p>
          <a:p>
            <a:pPr marL="914400" lvl="2" indent="-457200">
              <a:lnSpc>
                <a:spcPct val="120000"/>
              </a:lnSpc>
              <a:spcBef>
                <a:spcPts val="0"/>
              </a:spcBef>
              <a:buFont typeface="+mj-lt"/>
              <a:buAutoNum type="alphaLcPeriod"/>
            </a:pPr>
            <a:r>
              <a:rPr lang="en-US" sz="1600" dirty="0" smtClean="0">
                <a:solidFill>
                  <a:schemeClr val="tx1">
                    <a:lumMod val="65000"/>
                    <a:lumOff val="35000"/>
                  </a:schemeClr>
                </a:solidFill>
              </a:rPr>
              <a:t>Share </a:t>
            </a:r>
            <a:r>
              <a:rPr lang="en-US" sz="1600" dirty="0">
                <a:solidFill>
                  <a:schemeClr val="tx1">
                    <a:lumMod val="65000"/>
                    <a:lumOff val="35000"/>
                  </a:schemeClr>
                </a:solidFill>
              </a:rPr>
              <a:t>what you have learned with your </a:t>
            </a:r>
            <a:r>
              <a:rPr lang="en-US" sz="1600" dirty="0" smtClean="0">
                <a:solidFill>
                  <a:schemeClr val="tx1">
                    <a:lumMod val="65000"/>
                    <a:lumOff val="35000"/>
                  </a:schemeClr>
                </a:solidFill>
              </a:rPr>
              <a:t>counselor.</a:t>
            </a:r>
          </a:p>
          <a:p>
            <a:pPr marL="914400" lvl="2" indent="-457200">
              <a:lnSpc>
                <a:spcPct val="120000"/>
              </a:lnSpc>
              <a:spcBef>
                <a:spcPts val="0"/>
              </a:spcBef>
              <a:buFont typeface="+mj-lt"/>
              <a:buAutoNum type="alphaLcPeriod"/>
            </a:pPr>
            <a:r>
              <a:rPr lang="en-US" sz="1600" dirty="0" smtClean="0">
                <a:solidFill>
                  <a:schemeClr val="tx1">
                    <a:lumMod val="65000"/>
                    <a:lumOff val="35000"/>
                  </a:schemeClr>
                </a:solidFill>
              </a:rPr>
              <a:t>Discuss with your counselor how animation might be used in the future to make your life more enjoyable and productive.</a:t>
            </a:r>
          </a:p>
          <a:p>
            <a:pPr marL="457200" indent="-457200">
              <a:lnSpc>
                <a:spcPct val="120000"/>
              </a:lnSpc>
              <a:spcBef>
                <a:spcPts val="0"/>
              </a:spcBef>
              <a:buFont typeface="+mj-lt"/>
              <a:buAutoNum type="arabicPeriod" startAt="3"/>
            </a:pPr>
            <a:r>
              <a:rPr lang="en-US" sz="2000" b="1" dirty="0" smtClean="0">
                <a:solidFill>
                  <a:schemeClr val="tx1">
                    <a:lumMod val="65000"/>
                    <a:lumOff val="35000"/>
                  </a:schemeClr>
                </a:solidFill>
              </a:rPr>
              <a:t>Careers</a:t>
            </a:r>
            <a:r>
              <a:rPr lang="en-US" sz="2000" b="1" dirty="0">
                <a:solidFill>
                  <a:schemeClr val="tx1">
                    <a:lumMod val="65000"/>
                    <a:lumOff val="35000"/>
                  </a:schemeClr>
                </a:solidFill>
              </a:rPr>
              <a:t>.</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Learn about three career opportunities in animation. Pick one and find out about the education, training, and experience required for this profession. Discuss your findings with your counselor. Explain why this profession might interest you.</a:t>
            </a:r>
          </a:p>
          <a:p>
            <a:pPr marL="457200" indent="-457200">
              <a:lnSpc>
                <a:spcPct val="120000"/>
              </a:lnSpc>
              <a:spcBef>
                <a:spcPts val="600"/>
              </a:spcBef>
              <a:buFont typeface="+mj-lt"/>
              <a:buAutoNum type="arabicPeriod" startAt="3"/>
            </a:pPr>
            <a:endParaRPr lang="en-US" sz="1200" dirty="0">
              <a:solidFill>
                <a:srgbClr val="010203"/>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3571503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Flipbooks</a:t>
            </a:r>
          </a:p>
        </p:txBody>
      </p:sp>
      <p:sp>
        <p:nvSpPr>
          <p:cNvPr id="3" name="Content Placeholder 2"/>
          <p:cNvSpPr>
            <a:spLocks noGrp="1"/>
          </p:cNvSpPr>
          <p:nvPr>
            <p:ph idx="4294967295"/>
          </p:nvPr>
        </p:nvSpPr>
        <p:spPr>
          <a:xfrm>
            <a:off x="2057400" y="1219200"/>
            <a:ext cx="6858000" cy="5410199"/>
          </a:xfrm>
        </p:spPr>
        <p:txBody>
          <a:bodyPr>
            <a:noAutofit/>
          </a:bodyPr>
          <a:lstStyle/>
          <a:p>
            <a:pPr marL="0" lvl="0" indent="0" eaLnBrk="0" fontAlgn="base" hangingPunct="0">
              <a:spcBef>
                <a:spcPct val="0"/>
              </a:spcBef>
              <a:spcAft>
                <a:spcPct val="0"/>
              </a:spcAft>
              <a:buNone/>
            </a:pPr>
            <a:r>
              <a:rPr lang="en-US" altLang="en-US" sz="2000" dirty="0">
                <a:solidFill>
                  <a:schemeClr val="tx1">
                    <a:lumMod val="65000"/>
                    <a:lumOff val="35000"/>
                  </a:schemeClr>
                </a:solidFill>
                <a:latin typeface="Arial" panose="020B0604020202020204" pitchFamily="34" charset="0"/>
              </a:rPr>
              <a:t>Create your own flipbook to see animation in action. Here’s how:</a:t>
            </a:r>
          </a:p>
          <a:p>
            <a:pPr marL="0" lvl="0" indent="0" eaLnBrk="0" fontAlgn="base" hangingPunct="0">
              <a:spcBef>
                <a:spcPct val="0"/>
              </a:spcBef>
              <a:spcAft>
                <a:spcPct val="0"/>
              </a:spcAft>
              <a:buNone/>
            </a:pPr>
            <a:r>
              <a:rPr lang="en-US" altLang="en-US" sz="2000" dirty="0">
                <a:solidFill>
                  <a:schemeClr val="tx1">
                    <a:lumMod val="65000"/>
                    <a:lumOff val="35000"/>
                  </a:schemeClr>
                </a:solidFill>
                <a:latin typeface="Arial" panose="020B0604020202020204" pitchFamily="34" charset="0"/>
              </a:rPr>
              <a:t>  </a:t>
            </a:r>
          </a:p>
          <a:p>
            <a:pPr marL="457200" lvl="0" indent="-457200" eaLnBrk="0" fontAlgn="base" hangingPunct="0">
              <a:spcBef>
                <a:spcPct val="0"/>
              </a:spcBef>
              <a:spcAft>
                <a:spcPct val="0"/>
              </a:spcAft>
              <a:buFont typeface="+mj-lt"/>
              <a:buAutoNum type="arabicPeriod"/>
            </a:pPr>
            <a:r>
              <a:rPr lang="en-US" altLang="en-US" sz="2000" dirty="0">
                <a:solidFill>
                  <a:schemeClr val="tx1">
                    <a:lumMod val="65000"/>
                    <a:lumOff val="35000"/>
                  </a:schemeClr>
                </a:solidFill>
                <a:latin typeface="Arial" panose="020B0604020202020204" pitchFamily="34" charset="0"/>
              </a:rPr>
              <a:t>Download the PDF template and print it out.</a:t>
            </a:r>
          </a:p>
          <a:p>
            <a:pPr marL="457200" lvl="0" indent="-457200" eaLnBrk="0" fontAlgn="base" hangingPunct="0">
              <a:spcBef>
                <a:spcPct val="0"/>
              </a:spcBef>
              <a:spcAft>
                <a:spcPct val="0"/>
              </a:spcAft>
              <a:buFont typeface="+mj-lt"/>
              <a:buAutoNum type="arabicPeriod"/>
            </a:pPr>
            <a:r>
              <a:rPr lang="en-US" altLang="en-US" sz="2000" dirty="0">
                <a:solidFill>
                  <a:schemeClr val="tx1">
                    <a:lumMod val="65000"/>
                    <a:lumOff val="35000"/>
                  </a:schemeClr>
                </a:solidFill>
                <a:latin typeface="Arial" panose="020B0604020202020204" pitchFamily="34" charset="0"/>
              </a:rPr>
              <a:t>Cut out all the images following the dotted lines. Stack the images in numerical order, and line up the right edges.</a:t>
            </a:r>
          </a:p>
          <a:p>
            <a:pPr marL="457200" lvl="0" indent="-457200" eaLnBrk="0" fontAlgn="base" hangingPunct="0">
              <a:spcBef>
                <a:spcPct val="0"/>
              </a:spcBef>
              <a:spcAft>
                <a:spcPct val="0"/>
              </a:spcAft>
              <a:buFont typeface="+mj-lt"/>
              <a:buAutoNum type="arabicPeriod"/>
            </a:pPr>
            <a:r>
              <a:rPr lang="en-US" altLang="en-US" sz="2000" dirty="0">
                <a:solidFill>
                  <a:schemeClr val="tx1">
                    <a:lumMod val="65000"/>
                    <a:lumOff val="35000"/>
                  </a:schemeClr>
                </a:solidFill>
                <a:latin typeface="Arial" panose="020B0604020202020204" pitchFamily="34" charset="0"/>
              </a:rPr>
              <a:t>Staple the images along the left edge to make a miniature book.</a:t>
            </a:r>
          </a:p>
          <a:p>
            <a:pPr marL="457200" lvl="0" indent="-457200" eaLnBrk="0" fontAlgn="base" hangingPunct="0">
              <a:spcBef>
                <a:spcPct val="0"/>
              </a:spcBef>
              <a:spcAft>
                <a:spcPct val="0"/>
              </a:spcAft>
              <a:buFont typeface="+mj-lt"/>
              <a:buAutoNum type="arabicPeriod"/>
            </a:pPr>
            <a:r>
              <a:rPr lang="en-US" altLang="en-US" sz="2000" dirty="0">
                <a:solidFill>
                  <a:schemeClr val="tx1">
                    <a:lumMod val="65000"/>
                    <a:lumOff val="35000"/>
                  </a:schemeClr>
                </a:solidFill>
                <a:latin typeface="Arial" panose="020B0604020202020204" pitchFamily="34" charset="0"/>
              </a:rPr>
              <a:t>Flip through the pages to see the animated character in action!</a:t>
            </a:r>
          </a:p>
          <a:p>
            <a:pPr marL="457200" lvl="0" indent="-457200" eaLnBrk="0" fontAlgn="base" hangingPunct="0">
              <a:spcBef>
                <a:spcPct val="0"/>
              </a:spcBef>
              <a:spcAft>
                <a:spcPct val="0"/>
              </a:spcAft>
              <a:buFont typeface="+mj-lt"/>
              <a:buAutoNum type="arabicPeriod"/>
            </a:pPr>
            <a:r>
              <a:rPr lang="en-US" altLang="en-US" sz="2000" dirty="0">
                <a:solidFill>
                  <a:schemeClr val="tx1">
                    <a:lumMod val="65000"/>
                    <a:lumOff val="35000"/>
                  </a:schemeClr>
                </a:solidFill>
                <a:latin typeface="Arial" panose="020B0604020202020204" pitchFamily="34" charset="0"/>
              </a:rPr>
              <a:t>Now turn the book over and create your own flip. Or use a few blank sheets of paper and follow the same process. </a:t>
            </a:r>
          </a:p>
          <a:p>
            <a:pPr marL="0" lvl="0" indent="0" eaLnBrk="0" fontAlgn="base" hangingPunct="0">
              <a:spcBef>
                <a:spcPct val="0"/>
              </a:spcBef>
              <a:spcAft>
                <a:spcPct val="0"/>
              </a:spcAft>
              <a:buNone/>
            </a:pPr>
            <a:endParaRPr lang="en-US" altLang="en-US" sz="2000" dirty="0">
              <a:solidFill>
                <a:schemeClr val="tx1">
                  <a:lumMod val="65000"/>
                  <a:lumOff val="35000"/>
                </a:schemeClr>
              </a:solidFill>
              <a:latin typeface="Arial" panose="020B0604020202020204" pitchFamily="34" charset="0"/>
            </a:endParaRPr>
          </a:p>
          <a:p>
            <a:pPr marL="0" lvl="0" indent="0" eaLnBrk="0" fontAlgn="base" hangingPunct="0">
              <a:spcBef>
                <a:spcPct val="0"/>
              </a:spcBef>
              <a:spcAft>
                <a:spcPct val="0"/>
              </a:spcAft>
              <a:buNone/>
            </a:pPr>
            <a:r>
              <a:rPr lang="en-US" altLang="en-US" sz="2000" dirty="0">
                <a:solidFill>
                  <a:schemeClr val="tx1">
                    <a:lumMod val="65000"/>
                    <a:lumOff val="35000"/>
                  </a:schemeClr>
                </a:solidFill>
                <a:latin typeface="Arial" panose="020B0604020202020204" pitchFamily="34" charset="0"/>
              </a:rPr>
              <a:t>This is </a:t>
            </a:r>
            <a:r>
              <a:rPr lang="en-US" altLang="en-US" sz="2000" dirty="0" smtClean="0">
                <a:solidFill>
                  <a:schemeClr val="tx1">
                    <a:lumMod val="65000"/>
                    <a:lumOff val="35000"/>
                  </a:schemeClr>
                </a:solidFill>
                <a:latin typeface="Arial" panose="020B0604020202020204" pitchFamily="34" charset="0"/>
              </a:rPr>
              <a:t>one possible way </a:t>
            </a:r>
            <a:r>
              <a:rPr lang="en-US" altLang="en-US" sz="2000" dirty="0">
                <a:solidFill>
                  <a:schemeClr val="tx1">
                    <a:lumMod val="65000"/>
                    <a:lumOff val="35000"/>
                  </a:schemeClr>
                </a:solidFill>
                <a:latin typeface="Arial" panose="020B0604020202020204" pitchFamily="34" charset="0"/>
              </a:rPr>
              <a:t>to create your own animation for requirement 3b.</a:t>
            </a:r>
          </a:p>
        </p:txBody>
      </p:sp>
    </p:spTree>
    <p:extLst>
      <p:ext uri="{BB962C8B-B14F-4D97-AF65-F5344CB8AC3E}">
        <p14:creationId xmlns:p14="http://schemas.microsoft.com/office/powerpoint/2010/main" val="1787001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19200"/>
            <a:ext cx="6629400" cy="5486400"/>
          </a:xfrm>
        </p:spPr>
        <p:txBody>
          <a:bodyPr>
            <a:normAutofit fontScale="92500" lnSpcReduction="20000"/>
          </a:bodyPr>
          <a:lstStyle/>
          <a:p>
            <a:pPr marL="457200" indent="-457200">
              <a:lnSpc>
                <a:spcPct val="120000"/>
              </a:lnSpc>
              <a:spcBef>
                <a:spcPts val="0"/>
              </a:spcBef>
              <a:buFont typeface="+mj-lt"/>
              <a:buAutoNum type="arabicPeriod" startAt="3"/>
            </a:pPr>
            <a:r>
              <a:rPr lang="en-US" sz="2000" b="1" dirty="0" smtClean="0">
                <a:solidFill>
                  <a:schemeClr val="tx1">
                    <a:lumMod val="65000"/>
                    <a:lumOff val="35000"/>
                  </a:schemeClr>
                </a:solidFill>
              </a:rPr>
              <a:t>Projects</a:t>
            </a:r>
            <a:r>
              <a:rPr lang="en-US" sz="2000" b="1" dirty="0">
                <a:solidFill>
                  <a:schemeClr val="tx1">
                    <a:lumMod val="65000"/>
                    <a:lumOff val="35000"/>
                  </a:schemeClr>
                </a:solidFill>
              </a:rPr>
              <a:t>.</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With your counselor's approval, choose two animation techniques and do the following for </a:t>
            </a:r>
            <a:r>
              <a:rPr lang="en-US" sz="2000" dirty="0" smtClean="0">
                <a:solidFill>
                  <a:schemeClr val="tx1">
                    <a:lumMod val="65000"/>
                    <a:lumOff val="35000"/>
                  </a:schemeClr>
                </a:solidFill>
              </a:rPr>
              <a:t>each:</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Plan </a:t>
            </a:r>
            <a:r>
              <a:rPr lang="en-US" sz="1600" dirty="0">
                <a:solidFill>
                  <a:schemeClr val="tx1">
                    <a:lumMod val="65000"/>
                    <a:lumOff val="35000"/>
                  </a:schemeClr>
                </a:solidFill>
              </a:rPr>
              <a:t>your animation using thumbnail sketches and/or layout </a:t>
            </a:r>
            <a:r>
              <a:rPr lang="en-US" sz="1600" dirty="0" smtClean="0">
                <a:solidFill>
                  <a:schemeClr val="tx1">
                    <a:lumMod val="65000"/>
                    <a:lumOff val="35000"/>
                  </a:schemeClr>
                </a:solidFill>
              </a:rPr>
              <a:t>drawings.</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Create </a:t>
            </a:r>
            <a:r>
              <a:rPr lang="en-US" sz="1600" dirty="0">
                <a:solidFill>
                  <a:schemeClr val="tx1">
                    <a:lumMod val="65000"/>
                    <a:lumOff val="35000"/>
                  </a:schemeClr>
                </a:solidFill>
              </a:rPr>
              <a:t>the </a:t>
            </a:r>
            <a:r>
              <a:rPr lang="en-US" sz="1600" dirty="0" smtClean="0">
                <a:solidFill>
                  <a:schemeClr val="tx1">
                    <a:lumMod val="65000"/>
                    <a:lumOff val="35000"/>
                  </a:schemeClr>
                </a:solidFill>
              </a:rPr>
              <a:t>animation.</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Share </a:t>
            </a:r>
            <a:r>
              <a:rPr lang="en-US" sz="1600" dirty="0">
                <a:solidFill>
                  <a:schemeClr val="tx1">
                    <a:lumMod val="65000"/>
                    <a:lumOff val="35000"/>
                  </a:schemeClr>
                </a:solidFill>
              </a:rPr>
              <a:t>your animations with your counselor. Explain how you created each one, and discuss any improvements that could be made.</a:t>
            </a:r>
          </a:p>
          <a:p>
            <a:pPr marL="457200" indent="-457200">
              <a:lnSpc>
                <a:spcPct val="120000"/>
              </a:lnSpc>
              <a:spcBef>
                <a:spcPts val="0"/>
              </a:spcBef>
              <a:buFont typeface="+mj-lt"/>
              <a:buAutoNum type="arabicPeriod" startAt="3"/>
            </a:pPr>
            <a:r>
              <a:rPr lang="en-US" sz="2000" b="1" dirty="0">
                <a:solidFill>
                  <a:srgbClr val="C00000"/>
                </a:solidFill>
              </a:rPr>
              <a:t>Animation in our world.</a:t>
            </a:r>
            <a:r>
              <a:rPr lang="en-US" sz="2000" dirty="0">
                <a:solidFill>
                  <a:srgbClr val="C00000"/>
                </a:solidFill>
              </a:rPr>
              <a:t> </a:t>
            </a:r>
            <a:br>
              <a:rPr lang="en-US" sz="2000" dirty="0">
                <a:solidFill>
                  <a:srgbClr val="C00000"/>
                </a:solidFill>
              </a:rPr>
            </a:br>
            <a:r>
              <a:rPr lang="en-US" sz="2000" dirty="0">
                <a:solidFill>
                  <a:srgbClr val="C00000"/>
                </a:solidFill>
              </a:rPr>
              <a:t>Do the </a:t>
            </a:r>
            <a:r>
              <a:rPr lang="en-US" sz="2000" dirty="0" smtClean="0">
                <a:solidFill>
                  <a:srgbClr val="C00000"/>
                </a:solidFill>
              </a:rPr>
              <a:t>following: Tour </a:t>
            </a:r>
            <a:r>
              <a:rPr lang="en-US" sz="2000" dirty="0">
                <a:solidFill>
                  <a:srgbClr val="C00000"/>
                </a:solidFill>
              </a:rPr>
              <a:t>an animation studio or a business where animation is used, either in person, via video, or via the Internet. </a:t>
            </a:r>
            <a:endParaRPr lang="en-US" sz="2000" dirty="0" smtClean="0">
              <a:solidFill>
                <a:srgbClr val="C00000"/>
              </a:solidFill>
            </a:endParaRPr>
          </a:p>
          <a:p>
            <a:pPr marL="914400" lvl="2" indent="-457200">
              <a:lnSpc>
                <a:spcPct val="120000"/>
              </a:lnSpc>
              <a:spcBef>
                <a:spcPts val="0"/>
              </a:spcBef>
              <a:buFont typeface="+mj-lt"/>
              <a:buAutoNum type="alphaLcPeriod"/>
            </a:pPr>
            <a:r>
              <a:rPr lang="en-US" sz="1600" dirty="0" smtClean="0">
                <a:solidFill>
                  <a:srgbClr val="C00000"/>
                </a:solidFill>
              </a:rPr>
              <a:t>Share </a:t>
            </a:r>
            <a:r>
              <a:rPr lang="en-US" sz="1600" dirty="0">
                <a:solidFill>
                  <a:srgbClr val="C00000"/>
                </a:solidFill>
              </a:rPr>
              <a:t>what you have learned with your </a:t>
            </a:r>
            <a:r>
              <a:rPr lang="en-US" sz="1600" dirty="0" smtClean="0">
                <a:solidFill>
                  <a:srgbClr val="C00000"/>
                </a:solidFill>
              </a:rPr>
              <a:t>counselor.</a:t>
            </a:r>
          </a:p>
          <a:p>
            <a:pPr marL="914400" lvl="2" indent="-457200">
              <a:lnSpc>
                <a:spcPct val="120000"/>
              </a:lnSpc>
              <a:spcBef>
                <a:spcPts val="0"/>
              </a:spcBef>
              <a:buFont typeface="+mj-lt"/>
              <a:buAutoNum type="alphaLcPeriod"/>
            </a:pPr>
            <a:r>
              <a:rPr lang="en-US" sz="1600" dirty="0" smtClean="0">
                <a:solidFill>
                  <a:srgbClr val="C00000"/>
                </a:solidFill>
              </a:rPr>
              <a:t>Discuss with your counselor how animation might be used in the future to make your life more enjoyable and productive.</a:t>
            </a:r>
          </a:p>
          <a:p>
            <a:pPr marL="457200" indent="-457200">
              <a:lnSpc>
                <a:spcPct val="120000"/>
              </a:lnSpc>
              <a:spcBef>
                <a:spcPts val="0"/>
              </a:spcBef>
              <a:buFont typeface="+mj-lt"/>
              <a:buAutoNum type="arabicPeriod" startAt="3"/>
            </a:pPr>
            <a:r>
              <a:rPr lang="en-US" sz="2000" b="1" dirty="0" smtClean="0">
                <a:solidFill>
                  <a:schemeClr val="tx1">
                    <a:lumMod val="65000"/>
                    <a:lumOff val="35000"/>
                  </a:schemeClr>
                </a:solidFill>
              </a:rPr>
              <a:t>Careers</a:t>
            </a:r>
            <a:r>
              <a:rPr lang="en-US" sz="2000" b="1" dirty="0">
                <a:solidFill>
                  <a:schemeClr val="tx1">
                    <a:lumMod val="65000"/>
                    <a:lumOff val="35000"/>
                  </a:schemeClr>
                </a:solidFill>
              </a:rPr>
              <a:t>.</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Learn about three career opportunities in animation. Pick one and find out about the education, training, and experience required for this profession. Discuss your findings with your counselor. Explain why this profession might interest you.</a:t>
            </a:r>
          </a:p>
          <a:p>
            <a:pPr marL="457200" indent="-457200">
              <a:lnSpc>
                <a:spcPct val="120000"/>
              </a:lnSpc>
              <a:spcBef>
                <a:spcPts val="600"/>
              </a:spcBef>
              <a:buFont typeface="+mj-lt"/>
              <a:buAutoNum type="arabicPeriod" startAt="3"/>
            </a:pPr>
            <a:endParaRPr lang="en-US" sz="1200" dirty="0">
              <a:solidFill>
                <a:srgbClr val="010203"/>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652254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Animation in the World</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1905000" y="2209800"/>
            <a:ext cx="3200400" cy="3844018"/>
          </a:xfrm>
        </p:spPr>
        <p:txBody>
          <a:bodyPr>
            <a:normAutofit/>
          </a:bodyPr>
          <a:lstStyle/>
          <a:p>
            <a:r>
              <a:rPr lang="en-US" sz="2400" dirty="0" smtClean="0">
                <a:solidFill>
                  <a:schemeClr val="tx1">
                    <a:lumMod val="65000"/>
                    <a:lumOff val="35000"/>
                  </a:schemeClr>
                </a:solidFill>
                <a:hlinkClick r:id="rId2"/>
              </a:rPr>
              <a:t>Pixar Studios</a:t>
            </a:r>
            <a:endParaRPr lang="en-US" sz="2400" dirty="0" smtClean="0">
              <a:solidFill>
                <a:schemeClr val="tx1">
                  <a:lumMod val="65000"/>
                  <a:lumOff val="35000"/>
                </a:schemeClr>
              </a:solidFill>
            </a:endParaRPr>
          </a:p>
          <a:p>
            <a:endParaRPr lang="en-US" sz="2400" dirty="0">
              <a:solidFill>
                <a:schemeClr val="tx1">
                  <a:lumMod val="65000"/>
                  <a:lumOff val="35000"/>
                </a:schemeClr>
              </a:solidFill>
            </a:endParaRPr>
          </a:p>
          <a:p>
            <a:endParaRPr lang="en-US" sz="2400" dirty="0" smtClean="0">
              <a:solidFill>
                <a:schemeClr val="tx1">
                  <a:lumMod val="65000"/>
                  <a:lumOff val="35000"/>
                </a:schemeClr>
              </a:solidFill>
            </a:endParaRPr>
          </a:p>
          <a:p>
            <a:endParaRPr lang="en-US" sz="2400" dirty="0" smtClean="0">
              <a:solidFill>
                <a:schemeClr val="tx1">
                  <a:lumMod val="65000"/>
                  <a:lumOff val="35000"/>
                </a:schemeClr>
              </a:solidFill>
            </a:endParaRPr>
          </a:p>
          <a:p>
            <a:endParaRPr lang="en-US" sz="2400" dirty="0">
              <a:solidFill>
                <a:schemeClr val="tx1">
                  <a:lumMod val="65000"/>
                  <a:lumOff val="35000"/>
                </a:schemeClr>
              </a:solidFill>
            </a:endParaRPr>
          </a:p>
          <a:p>
            <a:endParaRPr lang="en-US" sz="2400" dirty="0" smtClean="0">
              <a:solidFill>
                <a:schemeClr val="tx1">
                  <a:lumMod val="65000"/>
                  <a:lumOff val="35000"/>
                </a:schemeClr>
              </a:solidFill>
            </a:endParaRPr>
          </a:p>
          <a:p>
            <a:r>
              <a:rPr lang="en-US" sz="2400" dirty="0" smtClean="0">
                <a:solidFill>
                  <a:schemeClr val="tx1">
                    <a:lumMod val="65000"/>
                    <a:lumOff val="35000"/>
                  </a:schemeClr>
                </a:solidFill>
                <a:hlinkClick r:id="rId3"/>
              </a:rPr>
              <a:t>Dreamworks Studio</a:t>
            </a:r>
            <a:endParaRPr lang="en-US" sz="2400" dirty="0" smtClean="0">
              <a:solidFill>
                <a:schemeClr val="tx1">
                  <a:lumMod val="65000"/>
                  <a:lumOff val="3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554" y="3962400"/>
            <a:ext cx="3822330" cy="2362200"/>
          </a:xfrm>
          <a:prstGeom prst="rect">
            <a:avLst/>
          </a:prstGeom>
        </p:spPr>
      </p:pic>
      <p:pic>
        <p:nvPicPr>
          <p:cNvPr id="8" name="Picture 7"/>
          <p:cNvPicPr>
            <a:picLocks noChangeAspect="1"/>
          </p:cNvPicPr>
          <p:nvPr/>
        </p:nvPicPr>
        <p:blipFill>
          <a:blip r:embed="rId5"/>
          <a:stretch>
            <a:fillRect/>
          </a:stretch>
        </p:blipFill>
        <p:spPr>
          <a:xfrm>
            <a:off x="5029200" y="1382804"/>
            <a:ext cx="3810000" cy="2381250"/>
          </a:xfrm>
          <a:prstGeom prst="rect">
            <a:avLst/>
          </a:prstGeom>
        </p:spPr>
      </p:pic>
    </p:spTree>
    <p:extLst>
      <p:ext uri="{BB962C8B-B14F-4D97-AF65-F5344CB8AC3E}">
        <p14:creationId xmlns:p14="http://schemas.microsoft.com/office/powerpoint/2010/main" val="267758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629400" cy="1143000"/>
          </a:xfrm>
        </p:spPr>
        <p:txBody>
          <a:bodyPr/>
          <a:lstStyle/>
          <a:p>
            <a:pPr algn="l"/>
            <a:r>
              <a:rPr lang="en-US" dirty="0" smtClean="0">
                <a:solidFill>
                  <a:schemeClr val="tx1">
                    <a:lumMod val="65000"/>
                    <a:lumOff val="35000"/>
                  </a:schemeClr>
                </a:solidFill>
              </a:rPr>
              <a:t>The Future of Animation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3429000"/>
            <a:ext cx="6629400" cy="3276600"/>
          </a:xfrm>
        </p:spPr>
        <p:txBody>
          <a:bodyPr>
            <a:normAutofit/>
          </a:bodyPr>
          <a:lstStyle/>
          <a:p>
            <a:r>
              <a:rPr lang="en-US" sz="2000" dirty="0">
                <a:solidFill>
                  <a:schemeClr val="tx1">
                    <a:lumMod val="65000"/>
                    <a:lumOff val="35000"/>
                  </a:schemeClr>
                </a:solidFill>
              </a:rPr>
              <a:t>Development of animation has made it a tool for teaching and </a:t>
            </a:r>
            <a:r>
              <a:rPr lang="en-US" sz="2000" dirty="0" smtClean="0">
                <a:solidFill>
                  <a:schemeClr val="tx1">
                    <a:lumMod val="65000"/>
                    <a:lumOff val="35000"/>
                  </a:schemeClr>
                </a:solidFill>
              </a:rPr>
              <a:t>learning by being fun and engaging.</a:t>
            </a:r>
          </a:p>
          <a:p>
            <a:r>
              <a:rPr lang="en-US" sz="2000" dirty="0">
                <a:solidFill>
                  <a:schemeClr val="tx1">
                    <a:lumMod val="65000"/>
                    <a:lumOff val="35000"/>
                  </a:schemeClr>
                </a:solidFill>
              </a:rPr>
              <a:t>Increased use of animation has opened the path for many to earn the livelihood by creating the interesting and creative animated videos.</a:t>
            </a:r>
            <a:r>
              <a:rPr lang="en-US" sz="2000" dirty="0" smtClean="0">
                <a:solidFill>
                  <a:schemeClr val="tx1">
                    <a:lumMod val="65000"/>
                    <a:lumOff val="35000"/>
                  </a:schemeClr>
                </a:solidFill>
              </a:rPr>
              <a:t> </a:t>
            </a:r>
          </a:p>
          <a:p>
            <a:r>
              <a:rPr lang="en-US" sz="2000" dirty="0">
                <a:solidFill>
                  <a:schemeClr val="tx1">
                    <a:lumMod val="65000"/>
                    <a:lumOff val="35000"/>
                  </a:schemeClr>
                </a:solidFill>
              </a:rPr>
              <a:t>Virtual reality (VR) is a simulated experience that can be similar to or completely different from the real world. Applications of virtual reality can include entertainment (i.e. video games) and educational purposes (i.e. medical or military training).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957182"/>
            <a:ext cx="4343400" cy="2443515"/>
          </a:xfrm>
          <a:prstGeom prst="rect">
            <a:avLst/>
          </a:prstGeom>
        </p:spPr>
      </p:pic>
    </p:spTree>
    <p:extLst>
      <p:ext uri="{BB962C8B-B14F-4D97-AF65-F5344CB8AC3E}">
        <p14:creationId xmlns:p14="http://schemas.microsoft.com/office/powerpoint/2010/main" val="4090497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19200"/>
            <a:ext cx="6629400" cy="5486400"/>
          </a:xfrm>
        </p:spPr>
        <p:txBody>
          <a:bodyPr>
            <a:normAutofit fontScale="92500" lnSpcReduction="20000"/>
          </a:bodyPr>
          <a:lstStyle/>
          <a:p>
            <a:pPr marL="457200" indent="-457200">
              <a:lnSpc>
                <a:spcPct val="120000"/>
              </a:lnSpc>
              <a:spcBef>
                <a:spcPts val="0"/>
              </a:spcBef>
              <a:buFont typeface="+mj-lt"/>
              <a:buAutoNum type="arabicPeriod" startAt="3"/>
            </a:pPr>
            <a:r>
              <a:rPr lang="en-US" sz="2000" b="1" dirty="0" smtClean="0">
                <a:solidFill>
                  <a:schemeClr val="tx1">
                    <a:lumMod val="65000"/>
                    <a:lumOff val="35000"/>
                  </a:schemeClr>
                </a:solidFill>
              </a:rPr>
              <a:t>Projects</a:t>
            </a:r>
            <a:r>
              <a:rPr lang="en-US" sz="2000" b="1" dirty="0">
                <a:solidFill>
                  <a:schemeClr val="tx1">
                    <a:lumMod val="65000"/>
                    <a:lumOff val="35000"/>
                  </a:schemeClr>
                </a:solidFill>
              </a:rPr>
              <a:t>.</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With your counselor's approval, choose two animation techniques and do the following for </a:t>
            </a:r>
            <a:r>
              <a:rPr lang="en-US" sz="2000" dirty="0" smtClean="0">
                <a:solidFill>
                  <a:schemeClr val="tx1">
                    <a:lumMod val="65000"/>
                    <a:lumOff val="35000"/>
                  </a:schemeClr>
                </a:solidFill>
              </a:rPr>
              <a:t>each:</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Plan </a:t>
            </a:r>
            <a:r>
              <a:rPr lang="en-US" sz="1600" dirty="0">
                <a:solidFill>
                  <a:schemeClr val="tx1">
                    <a:lumMod val="65000"/>
                    <a:lumOff val="35000"/>
                  </a:schemeClr>
                </a:solidFill>
              </a:rPr>
              <a:t>your animation using thumbnail sketches and/or layout </a:t>
            </a:r>
            <a:r>
              <a:rPr lang="en-US" sz="1600" dirty="0" smtClean="0">
                <a:solidFill>
                  <a:schemeClr val="tx1">
                    <a:lumMod val="65000"/>
                    <a:lumOff val="35000"/>
                  </a:schemeClr>
                </a:solidFill>
              </a:rPr>
              <a:t>drawings.</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Create </a:t>
            </a:r>
            <a:r>
              <a:rPr lang="en-US" sz="1600" dirty="0">
                <a:solidFill>
                  <a:schemeClr val="tx1">
                    <a:lumMod val="65000"/>
                    <a:lumOff val="35000"/>
                  </a:schemeClr>
                </a:solidFill>
              </a:rPr>
              <a:t>the </a:t>
            </a:r>
            <a:r>
              <a:rPr lang="en-US" sz="1600" dirty="0" smtClean="0">
                <a:solidFill>
                  <a:schemeClr val="tx1">
                    <a:lumMod val="65000"/>
                    <a:lumOff val="35000"/>
                  </a:schemeClr>
                </a:solidFill>
              </a:rPr>
              <a:t>animation.</a:t>
            </a:r>
          </a:p>
          <a:p>
            <a:pPr marL="914400" lvl="3" indent="-457200">
              <a:lnSpc>
                <a:spcPct val="120000"/>
              </a:lnSpc>
              <a:spcBef>
                <a:spcPts val="0"/>
              </a:spcBef>
              <a:buFont typeface="+mj-lt"/>
              <a:buAutoNum type="alphaLcPeriod"/>
            </a:pPr>
            <a:r>
              <a:rPr lang="en-US" sz="1600" dirty="0" smtClean="0">
                <a:solidFill>
                  <a:schemeClr val="tx1">
                    <a:lumMod val="65000"/>
                    <a:lumOff val="35000"/>
                  </a:schemeClr>
                </a:solidFill>
              </a:rPr>
              <a:t>Share </a:t>
            </a:r>
            <a:r>
              <a:rPr lang="en-US" sz="1600" dirty="0">
                <a:solidFill>
                  <a:schemeClr val="tx1">
                    <a:lumMod val="65000"/>
                    <a:lumOff val="35000"/>
                  </a:schemeClr>
                </a:solidFill>
              </a:rPr>
              <a:t>your animations with your counselor. Explain how you created each one, and discuss any improvements that could be made.</a:t>
            </a:r>
          </a:p>
          <a:p>
            <a:pPr marL="457200" indent="-457200">
              <a:lnSpc>
                <a:spcPct val="120000"/>
              </a:lnSpc>
              <a:spcBef>
                <a:spcPts val="0"/>
              </a:spcBef>
              <a:buFont typeface="+mj-lt"/>
              <a:buAutoNum type="arabicPeriod" startAt="3"/>
            </a:pPr>
            <a:r>
              <a:rPr lang="en-US" sz="2000" b="1" dirty="0">
                <a:solidFill>
                  <a:schemeClr val="tx1">
                    <a:lumMod val="65000"/>
                    <a:lumOff val="35000"/>
                  </a:schemeClr>
                </a:solidFill>
              </a:rPr>
              <a:t>Animation in our world.</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2000" dirty="0">
                <a:solidFill>
                  <a:schemeClr val="tx1">
                    <a:lumMod val="65000"/>
                    <a:lumOff val="35000"/>
                  </a:schemeClr>
                </a:solidFill>
              </a:rPr>
              <a:t>Do the </a:t>
            </a:r>
            <a:r>
              <a:rPr lang="en-US" sz="2000" dirty="0" smtClean="0">
                <a:solidFill>
                  <a:schemeClr val="tx1">
                    <a:lumMod val="65000"/>
                    <a:lumOff val="35000"/>
                  </a:schemeClr>
                </a:solidFill>
              </a:rPr>
              <a:t>following: Tour </a:t>
            </a:r>
            <a:r>
              <a:rPr lang="en-US" sz="2000" dirty="0">
                <a:solidFill>
                  <a:schemeClr val="tx1">
                    <a:lumMod val="65000"/>
                    <a:lumOff val="35000"/>
                  </a:schemeClr>
                </a:solidFill>
              </a:rPr>
              <a:t>an animation studio or a business where animation is used, either in person, via video, or via the Internet. </a:t>
            </a:r>
            <a:endParaRPr lang="en-US" sz="2000" dirty="0" smtClean="0">
              <a:solidFill>
                <a:schemeClr val="tx1">
                  <a:lumMod val="65000"/>
                  <a:lumOff val="35000"/>
                </a:schemeClr>
              </a:solidFill>
            </a:endParaRPr>
          </a:p>
          <a:p>
            <a:pPr marL="914400" lvl="2" indent="-457200">
              <a:lnSpc>
                <a:spcPct val="120000"/>
              </a:lnSpc>
              <a:spcBef>
                <a:spcPts val="0"/>
              </a:spcBef>
              <a:buFont typeface="+mj-lt"/>
              <a:buAutoNum type="alphaLcPeriod"/>
            </a:pPr>
            <a:r>
              <a:rPr lang="en-US" sz="1600" dirty="0" smtClean="0">
                <a:solidFill>
                  <a:schemeClr val="tx1">
                    <a:lumMod val="65000"/>
                    <a:lumOff val="35000"/>
                  </a:schemeClr>
                </a:solidFill>
              </a:rPr>
              <a:t>Share </a:t>
            </a:r>
            <a:r>
              <a:rPr lang="en-US" sz="1600" dirty="0">
                <a:solidFill>
                  <a:schemeClr val="tx1">
                    <a:lumMod val="65000"/>
                    <a:lumOff val="35000"/>
                  </a:schemeClr>
                </a:solidFill>
              </a:rPr>
              <a:t>what you have learned with your </a:t>
            </a:r>
            <a:r>
              <a:rPr lang="en-US" sz="1600" dirty="0" smtClean="0">
                <a:solidFill>
                  <a:schemeClr val="tx1">
                    <a:lumMod val="65000"/>
                    <a:lumOff val="35000"/>
                  </a:schemeClr>
                </a:solidFill>
              </a:rPr>
              <a:t>counselor.</a:t>
            </a:r>
          </a:p>
          <a:p>
            <a:pPr marL="914400" lvl="2" indent="-457200">
              <a:lnSpc>
                <a:spcPct val="120000"/>
              </a:lnSpc>
              <a:spcBef>
                <a:spcPts val="0"/>
              </a:spcBef>
              <a:buFont typeface="+mj-lt"/>
              <a:buAutoNum type="alphaLcPeriod"/>
            </a:pPr>
            <a:r>
              <a:rPr lang="en-US" sz="1600" dirty="0" smtClean="0">
                <a:solidFill>
                  <a:schemeClr val="tx1">
                    <a:lumMod val="65000"/>
                    <a:lumOff val="35000"/>
                  </a:schemeClr>
                </a:solidFill>
              </a:rPr>
              <a:t>Discuss with your counselor how animation might be used in the future to make your life more enjoyable and productive.</a:t>
            </a:r>
          </a:p>
          <a:p>
            <a:pPr marL="457200" indent="-457200">
              <a:lnSpc>
                <a:spcPct val="120000"/>
              </a:lnSpc>
              <a:spcBef>
                <a:spcPts val="0"/>
              </a:spcBef>
              <a:buFont typeface="+mj-lt"/>
              <a:buAutoNum type="arabicPeriod" startAt="3"/>
            </a:pPr>
            <a:r>
              <a:rPr lang="en-US" sz="2000" b="1" dirty="0" smtClean="0">
                <a:solidFill>
                  <a:srgbClr val="C00000"/>
                </a:solidFill>
              </a:rPr>
              <a:t>Careers</a:t>
            </a:r>
            <a:r>
              <a:rPr lang="en-US" sz="2000" b="1" dirty="0">
                <a:solidFill>
                  <a:srgbClr val="C00000"/>
                </a:solidFill>
              </a:rPr>
              <a:t>.</a:t>
            </a:r>
            <a:r>
              <a:rPr lang="en-US" sz="2000" dirty="0">
                <a:solidFill>
                  <a:srgbClr val="C00000"/>
                </a:solidFill>
              </a:rPr>
              <a:t> </a:t>
            </a:r>
            <a:br>
              <a:rPr lang="en-US" sz="2000" dirty="0">
                <a:solidFill>
                  <a:srgbClr val="C00000"/>
                </a:solidFill>
              </a:rPr>
            </a:br>
            <a:r>
              <a:rPr lang="en-US" sz="2000" dirty="0">
                <a:solidFill>
                  <a:srgbClr val="C00000"/>
                </a:solidFill>
              </a:rPr>
              <a:t>Learn about three career opportunities in animation. Pick one and find out about the education, training, and experience required for this profession. Discuss your findings with your counselor. Explain why this profession might interest you.</a:t>
            </a:r>
          </a:p>
          <a:p>
            <a:pPr marL="457200" indent="-457200">
              <a:lnSpc>
                <a:spcPct val="120000"/>
              </a:lnSpc>
              <a:spcBef>
                <a:spcPts val="600"/>
              </a:spcBef>
              <a:buFont typeface="+mj-lt"/>
              <a:buAutoNum type="arabicPeriod" startAt="3"/>
            </a:pPr>
            <a:endParaRPr lang="en-US" sz="1200" dirty="0">
              <a:solidFill>
                <a:srgbClr val="010203"/>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142205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Careers in Animation</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1805940" y="1219199"/>
            <a:ext cx="3657600" cy="5181599"/>
          </a:xfrm>
        </p:spPr>
        <p:txBody>
          <a:bodyPr>
            <a:normAutofit/>
          </a:bodyPr>
          <a:lstStyle/>
          <a:p>
            <a:r>
              <a:rPr lang="en-US" sz="2400" dirty="0">
                <a:solidFill>
                  <a:schemeClr val="tx1">
                    <a:lumMod val="65000"/>
                    <a:lumOff val="35000"/>
                  </a:schemeClr>
                </a:solidFill>
              </a:rPr>
              <a:t>As an animator, you may get an opportunity to work in the following </a:t>
            </a:r>
            <a:r>
              <a:rPr lang="en-US" sz="2400" dirty="0" smtClean="0">
                <a:solidFill>
                  <a:schemeClr val="tx1">
                    <a:lumMod val="65000"/>
                    <a:lumOff val="35000"/>
                  </a:schemeClr>
                </a:solidFill>
              </a:rPr>
              <a:t>sectors:</a:t>
            </a:r>
          </a:p>
          <a:p>
            <a:pPr lvl="1"/>
            <a:r>
              <a:rPr lang="en-US" sz="2000" dirty="0" smtClean="0">
                <a:solidFill>
                  <a:schemeClr val="tx1">
                    <a:lumMod val="65000"/>
                    <a:lumOff val="35000"/>
                  </a:schemeClr>
                </a:solidFill>
              </a:rPr>
              <a:t>Online </a:t>
            </a:r>
            <a:r>
              <a:rPr lang="en-US" sz="2000" dirty="0">
                <a:solidFill>
                  <a:schemeClr val="tx1">
                    <a:lumMod val="65000"/>
                    <a:lumOff val="35000"/>
                  </a:schemeClr>
                </a:solidFill>
              </a:rPr>
              <a:t>and Print News Media</a:t>
            </a:r>
          </a:p>
          <a:p>
            <a:pPr lvl="1"/>
            <a:r>
              <a:rPr lang="en-US" sz="2000" dirty="0">
                <a:solidFill>
                  <a:schemeClr val="tx1">
                    <a:lumMod val="65000"/>
                    <a:lumOff val="35000"/>
                  </a:schemeClr>
                </a:solidFill>
              </a:rPr>
              <a:t>Cartoon Production</a:t>
            </a:r>
          </a:p>
          <a:p>
            <a:pPr lvl="1"/>
            <a:r>
              <a:rPr lang="en-US" sz="2000" dirty="0">
                <a:solidFill>
                  <a:schemeClr val="tx1">
                    <a:lumMod val="65000"/>
                    <a:lumOff val="35000"/>
                  </a:schemeClr>
                </a:solidFill>
              </a:rPr>
              <a:t>Advertising</a:t>
            </a:r>
          </a:p>
          <a:p>
            <a:pPr lvl="1"/>
            <a:r>
              <a:rPr lang="en-US" sz="2000" dirty="0">
                <a:solidFill>
                  <a:schemeClr val="tx1">
                    <a:lumMod val="65000"/>
                    <a:lumOff val="35000"/>
                  </a:schemeClr>
                </a:solidFill>
              </a:rPr>
              <a:t>Video Gaming</a:t>
            </a:r>
          </a:p>
          <a:p>
            <a:pPr lvl="1"/>
            <a:r>
              <a:rPr lang="en-US" sz="2000" dirty="0">
                <a:solidFill>
                  <a:schemeClr val="tx1">
                    <a:lumMod val="65000"/>
                    <a:lumOff val="35000"/>
                  </a:schemeClr>
                </a:solidFill>
              </a:rPr>
              <a:t>Theater</a:t>
            </a:r>
          </a:p>
          <a:p>
            <a:pPr lvl="1"/>
            <a:r>
              <a:rPr lang="en-US" sz="2000" dirty="0">
                <a:solidFill>
                  <a:schemeClr val="tx1">
                    <a:lumMod val="65000"/>
                    <a:lumOff val="35000"/>
                  </a:schemeClr>
                </a:solidFill>
              </a:rPr>
              <a:t>Film &amp; Television</a:t>
            </a:r>
          </a:p>
          <a:p>
            <a:pPr lvl="1"/>
            <a:r>
              <a:rPr lang="en-US" sz="2000" dirty="0">
                <a:solidFill>
                  <a:schemeClr val="tx1">
                    <a:lumMod val="65000"/>
                    <a:lumOff val="35000"/>
                  </a:schemeClr>
                </a:solidFill>
              </a:rPr>
              <a:t>E-learning</a:t>
            </a:r>
            <a:endParaRPr lang="en-US" sz="2000" dirty="0">
              <a:solidFill>
                <a:schemeClr val="tx1">
                  <a:lumMod val="65000"/>
                  <a:lumOff val="35000"/>
                </a:schemeClr>
              </a:solidFill>
              <a:effectLst/>
            </a:endParaRPr>
          </a:p>
        </p:txBody>
      </p:sp>
      <p:sp>
        <p:nvSpPr>
          <p:cNvPr id="5" name="Content Placeholder 2"/>
          <p:cNvSpPr txBox="1">
            <a:spLocks/>
          </p:cNvSpPr>
          <p:nvPr/>
        </p:nvSpPr>
        <p:spPr>
          <a:xfrm>
            <a:off x="5339443" y="1219199"/>
            <a:ext cx="3657600" cy="50071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lumMod val="65000"/>
                    <a:lumOff val="35000"/>
                  </a:schemeClr>
                </a:solidFill>
              </a:rPr>
              <a:t>Skills </a:t>
            </a:r>
            <a:r>
              <a:rPr lang="en-US" sz="2400" dirty="0">
                <a:solidFill>
                  <a:schemeClr val="tx1">
                    <a:lumMod val="65000"/>
                    <a:lumOff val="35000"/>
                  </a:schemeClr>
                </a:solidFill>
              </a:rPr>
              <a:t>for a career in animation include:</a:t>
            </a:r>
          </a:p>
          <a:p>
            <a:pPr lvl="1"/>
            <a:r>
              <a:rPr lang="en-US" sz="2000" dirty="0">
                <a:solidFill>
                  <a:schemeClr val="tx1">
                    <a:lumMod val="65000"/>
                    <a:lumOff val="35000"/>
                  </a:schemeClr>
                </a:solidFill>
              </a:rPr>
              <a:t>Creativity</a:t>
            </a:r>
          </a:p>
          <a:p>
            <a:pPr lvl="1"/>
            <a:r>
              <a:rPr lang="en-US" sz="2000" dirty="0">
                <a:solidFill>
                  <a:schemeClr val="tx1">
                    <a:lumMod val="65000"/>
                    <a:lumOff val="35000"/>
                  </a:schemeClr>
                </a:solidFill>
              </a:rPr>
              <a:t>Good Visual Imagination</a:t>
            </a:r>
          </a:p>
          <a:p>
            <a:pPr lvl="1"/>
            <a:r>
              <a:rPr lang="en-US" sz="2000" dirty="0">
                <a:solidFill>
                  <a:schemeClr val="tx1">
                    <a:lumMod val="65000"/>
                    <a:lumOff val="35000"/>
                  </a:schemeClr>
                </a:solidFill>
              </a:rPr>
              <a:t>Knowledge of CAD</a:t>
            </a:r>
          </a:p>
          <a:p>
            <a:pPr lvl="1"/>
            <a:r>
              <a:rPr lang="en-US" sz="2000" dirty="0">
                <a:solidFill>
                  <a:schemeClr val="tx1">
                    <a:lumMod val="65000"/>
                    <a:lumOff val="35000"/>
                  </a:schemeClr>
                </a:solidFill>
              </a:rPr>
              <a:t>Good </a:t>
            </a:r>
            <a:r>
              <a:rPr lang="en-US" sz="2000" dirty="0" smtClean="0">
                <a:solidFill>
                  <a:schemeClr val="tx1">
                    <a:lumMod val="65000"/>
                    <a:lumOff val="35000"/>
                  </a:schemeClr>
                </a:solidFill>
              </a:rPr>
              <a:t>Color </a:t>
            </a:r>
            <a:r>
              <a:rPr lang="en-US" sz="2000" dirty="0">
                <a:solidFill>
                  <a:schemeClr val="tx1">
                    <a:lumMod val="65000"/>
                    <a:lumOff val="35000"/>
                  </a:schemeClr>
                </a:solidFill>
              </a:rPr>
              <a:t>Sense</a:t>
            </a:r>
          </a:p>
          <a:p>
            <a:pPr lvl="1"/>
            <a:r>
              <a:rPr lang="en-US" sz="2000" dirty="0">
                <a:solidFill>
                  <a:schemeClr val="tx1">
                    <a:lumMod val="65000"/>
                    <a:lumOff val="35000"/>
                  </a:schemeClr>
                </a:solidFill>
              </a:rPr>
              <a:t>Artistic Skills</a:t>
            </a:r>
          </a:p>
          <a:p>
            <a:pPr lvl="1"/>
            <a:r>
              <a:rPr lang="en-US" sz="2000" dirty="0">
                <a:solidFill>
                  <a:schemeClr val="tx1">
                    <a:lumMod val="65000"/>
                    <a:lumOff val="35000"/>
                  </a:schemeClr>
                </a:solidFill>
              </a:rPr>
              <a:t>Appreciation of Aesthetics</a:t>
            </a:r>
          </a:p>
          <a:p>
            <a:pPr lvl="1"/>
            <a:r>
              <a:rPr lang="en-US" sz="2000" dirty="0">
                <a:solidFill>
                  <a:schemeClr val="tx1">
                    <a:lumMod val="65000"/>
                    <a:lumOff val="35000"/>
                  </a:schemeClr>
                </a:solidFill>
              </a:rPr>
              <a:t>Ability to Express Ideas Through Drawings</a:t>
            </a:r>
          </a:p>
          <a:p>
            <a:pPr lvl="1"/>
            <a:r>
              <a:rPr lang="en-US" sz="2000" dirty="0">
                <a:solidFill>
                  <a:schemeClr val="tx1">
                    <a:lumMod val="65000"/>
                    <a:lumOff val="35000"/>
                  </a:schemeClr>
                </a:solidFill>
              </a:rPr>
              <a:t>Detail Oriented</a:t>
            </a:r>
          </a:p>
          <a:p>
            <a:pPr lvl="1"/>
            <a:r>
              <a:rPr lang="en-US" sz="2000" dirty="0">
                <a:solidFill>
                  <a:schemeClr val="tx1">
                    <a:lumMod val="65000"/>
                    <a:lumOff val="35000"/>
                  </a:schemeClr>
                </a:solidFill>
              </a:rPr>
              <a:t>Computer Skill</a:t>
            </a:r>
            <a:endParaRPr lang="en-US" sz="2000" dirty="0">
              <a:solidFill>
                <a:schemeClr val="tx1">
                  <a:lumMod val="65000"/>
                  <a:lumOff val="35000"/>
                </a:schemeClr>
              </a:solidFill>
              <a:effectLst/>
            </a:endParaRPr>
          </a:p>
        </p:txBody>
      </p:sp>
    </p:spTree>
    <p:extLst>
      <p:ext uri="{BB962C8B-B14F-4D97-AF65-F5344CB8AC3E}">
        <p14:creationId xmlns:p14="http://schemas.microsoft.com/office/powerpoint/2010/main" val="1265919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6900" y="381000"/>
            <a:ext cx="7238999" cy="998350"/>
          </a:xfrm>
          <a:prstGeom prst="rect">
            <a:avLst/>
          </a:prstGeom>
        </p:spPr>
        <p:txBody>
          <a:bodyPr vert="horz" wrap="square" lIns="0" tIns="13335" rIns="0" bIns="0" rtlCol="0">
            <a:spAutoFit/>
          </a:bodyPr>
          <a:lstStyle/>
          <a:p>
            <a:pPr marL="12700">
              <a:lnSpc>
                <a:spcPct val="100000"/>
              </a:lnSpc>
              <a:spcBef>
                <a:spcPts val="105"/>
              </a:spcBef>
            </a:pPr>
            <a:r>
              <a:rPr lang="en-US" sz="3200" spc="-20" dirty="0" smtClean="0"/>
              <a:t>Education, Training, and Experience for a Career in Animation</a:t>
            </a:r>
            <a:endParaRPr sz="3200" dirty="0"/>
          </a:p>
        </p:txBody>
      </p:sp>
      <p:graphicFrame>
        <p:nvGraphicFramePr>
          <p:cNvPr id="5" name="Table 4"/>
          <p:cNvGraphicFramePr>
            <a:graphicFrameLocks noGrp="1"/>
          </p:cNvGraphicFramePr>
          <p:nvPr>
            <p:extLst>
              <p:ext uri="{D42A27DB-BD31-4B8C-83A1-F6EECF244321}">
                <p14:modId xmlns:p14="http://schemas.microsoft.com/office/powerpoint/2010/main" val="1209453"/>
              </p:ext>
            </p:extLst>
          </p:nvPr>
        </p:nvGraphicFramePr>
        <p:xfrm>
          <a:off x="2133600" y="1805781"/>
          <a:ext cx="6705600" cy="3901440"/>
        </p:xfrm>
        <a:graphic>
          <a:graphicData uri="http://schemas.openxmlformats.org/drawingml/2006/table">
            <a:tbl>
              <a:tblPr>
                <a:tableStyleId>{306799F8-075E-4A3A-A7F6-7FBC6576F1A4}</a:tableStyleId>
              </a:tblPr>
              <a:tblGrid>
                <a:gridCol w="1676400"/>
                <a:gridCol w="5029200"/>
              </a:tblGrid>
              <a:tr h="0">
                <a:tc>
                  <a:txBody>
                    <a:bodyPr/>
                    <a:lstStyle/>
                    <a:p>
                      <a:r>
                        <a:rPr lang="en-US" sz="2000" dirty="0"/>
                        <a:t>Degree Level </a:t>
                      </a:r>
                      <a:endParaRPr lang="en-US" sz="2000" dirty="0">
                        <a:solidFill>
                          <a:schemeClr val="tx1">
                            <a:lumMod val="65000"/>
                            <a:lumOff val="35000"/>
                          </a:schemeClr>
                        </a:solidFill>
                      </a:endParaRPr>
                    </a:p>
                  </a:txBody>
                  <a:tcPr anchor="ctr"/>
                </a:tc>
                <a:tc>
                  <a:txBody>
                    <a:bodyPr/>
                    <a:lstStyle/>
                    <a:p>
                      <a:r>
                        <a:rPr lang="en-US" sz="2000" dirty="0"/>
                        <a:t>Bachelor's degree standard</a:t>
                      </a:r>
                      <a:endParaRPr lang="en-US" sz="2000" dirty="0">
                        <a:solidFill>
                          <a:schemeClr val="tx1">
                            <a:lumMod val="65000"/>
                            <a:lumOff val="35000"/>
                          </a:schemeClr>
                        </a:solidFill>
                      </a:endParaRPr>
                    </a:p>
                  </a:txBody>
                  <a:tcPr anchor="ctr"/>
                </a:tc>
              </a:tr>
              <a:tr h="0">
                <a:tc>
                  <a:txBody>
                    <a:bodyPr/>
                    <a:lstStyle/>
                    <a:p>
                      <a:r>
                        <a:rPr lang="en-US" sz="2000" dirty="0"/>
                        <a:t>Degree Field </a:t>
                      </a:r>
                      <a:endParaRPr lang="en-US" sz="2000" dirty="0">
                        <a:solidFill>
                          <a:schemeClr val="tx1">
                            <a:lumMod val="65000"/>
                            <a:lumOff val="35000"/>
                          </a:schemeClr>
                        </a:solidFill>
                      </a:endParaRPr>
                    </a:p>
                  </a:txBody>
                  <a:tcPr anchor="ctr"/>
                </a:tc>
                <a:tc>
                  <a:txBody>
                    <a:bodyPr/>
                    <a:lstStyle/>
                    <a:p>
                      <a:r>
                        <a:rPr lang="en-US" sz="2000" dirty="0"/>
                        <a:t>Computer animation, fine art, graphic arts</a:t>
                      </a:r>
                      <a:endParaRPr lang="en-US" sz="2000" dirty="0">
                        <a:solidFill>
                          <a:schemeClr val="tx1">
                            <a:lumMod val="65000"/>
                            <a:lumOff val="35000"/>
                          </a:schemeClr>
                        </a:solidFill>
                      </a:endParaRPr>
                    </a:p>
                  </a:txBody>
                  <a:tcPr anchor="ctr"/>
                </a:tc>
              </a:tr>
              <a:tr h="0">
                <a:tc>
                  <a:txBody>
                    <a:bodyPr/>
                    <a:lstStyle/>
                    <a:p>
                      <a:r>
                        <a:rPr lang="en-US" sz="2000" dirty="0"/>
                        <a:t>Training </a:t>
                      </a:r>
                      <a:endParaRPr lang="en-US" sz="2000" dirty="0">
                        <a:solidFill>
                          <a:schemeClr val="tx1">
                            <a:lumMod val="65000"/>
                            <a:lumOff val="35000"/>
                          </a:schemeClr>
                        </a:solidFill>
                      </a:endParaRPr>
                    </a:p>
                  </a:txBody>
                  <a:tcPr anchor="ctr"/>
                </a:tc>
                <a:tc>
                  <a:txBody>
                    <a:bodyPr/>
                    <a:lstStyle/>
                    <a:p>
                      <a:r>
                        <a:rPr lang="en-US" sz="2000" dirty="0"/>
                        <a:t>Some employers require on-the-job training in using company specific software</a:t>
                      </a:r>
                      <a:endParaRPr lang="en-US" sz="2000" dirty="0">
                        <a:solidFill>
                          <a:schemeClr val="tx1">
                            <a:lumMod val="65000"/>
                            <a:lumOff val="35000"/>
                          </a:schemeClr>
                        </a:solidFill>
                      </a:endParaRPr>
                    </a:p>
                  </a:txBody>
                  <a:tcPr anchor="ctr"/>
                </a:tc>
              </a:tr>
              <a:tr h="0">
                <a:tc>
                  <a:txBody>
                    <a:bodyPr/>
                    <a:lstStyle/>
                    <a:p>
                      <a:r>
                        <a:rPr lang="en-US" sz="2000" dirty="0"/>
                        <a:t>Experience </a:t>
                      </a:r>
                      <a:endParaRPr lang="en-US" sz="2000" dirty="0">
                        <a:solidFill>
                          <a:schemeClr val="tx1">
                            <a:lumMod val="65000"/>
                            <a:lumOff val="35000"/>
                          </a:schemeClr>
                        </a:solidFill>
                      </a:endParaRPr>
                    </a:p>
                  </a:txBody>
                  <a:tcPr anchor="ctr"/>
                </a:tc>
                <a:tc>
                  <a:txBody>
                    <a:bodyPr/>
                    <a:lstStyle/>
                    <a:p>
                      <a:r>
                        <a:rPr lang="en-US" sz="2000" dirty="0"/>
                        <a:t>1 year for entry-level positions; 3 or more years for mid-level or advanced positions</a:t>
                      </a:r>
                      <a:endParaRPr lang="en-US" sz="2000" dirty="0">
                        <a:solidFill>
                          <a:schemeClr val="tx1">
                            <a:lumMod val="65000"/>
                            <a:lumOff val="35000"/>
                          </a:schemeClr>
                        </a:solidFill>
                      </a:endParaRPr>
                    </a:p>
                  </a:txBody>
                  <a:tcPr anchor="ctr"/>
                </a:tc>
              </a:tr>
              <a:tr h="0">
                <a:tc>
                  <a:txBody>
                    <a:bodyPr/>
                    <a:lstStyle/>
                    <a:p>
                      <a:r>
                        <a:rPr lang="en-US" sz="2000"/>
                        <a:t>Key Skills </a:t>
                      </a:r>
                      <a:endParaRPr lang="en-US" sz="2000">
                        <a:solidFill>
                          <a:schemeClr val="tx1">
                            <a:lumMod val="65000"/>
                            <a:lumOff val="35000"/>
                          </a:schemeClr>
                        </a:solidFill>
                      </a:endParaRPr>
                    </a:p>
                  </a:txBody>
                  <a:tcPr anchor="ctr"/>
                </a:tc>
                <a:tc>
                  <a:txBody>
                    <a:bodyPr/>
                    <a:lstStyle/>
                    <a:p>
                      <a:r>
                        <a:rPr lang="en-US" sz="2000" dirty="0"/>
                        <a:t>Creative, artistic, communication, computer and time-management skills; ability to use animation and video editing software</a:t>
                      </a:r>
                      <a:endParaRPr lang="en-US" sz="2000" dirty="0">
                        <a:solidFill>
                          <a:schemeClr val="tx1">
                            <a:lumMod val="65000"/>
                            <a:lumOff val="35000"/>
                          </a:schemeClr>
                        </a:solidFill>
                      </a:endParaRPr>
                    </a:p>
                  </a:txBody>
                  <a:tcPr anchor="ctr"/>
                </a:tc>
              </a:tr>
              <a:tr h="0">
                <a:tc>
                  <a:txBody>
                    <a:bodyPr/>
                    <a:lstStyle/>
                    <a:p>
                      <a:r>
                        <a:rPr lang="en-US" sz="2000" dirty="0"/>
                        <a:t>Salary </a:t>
                      </a:r>
                      <a:endParaRPr lang="en-US" sz="2000" dirty="0">
                        <a:solidFill>
                          <a:schemeClr val="tx1">
                            <a:lumMod val="65000"/>
                            <a:lumOff val="35000"/>
                          </a:schemeClr>
                        </a:solidFill>
                      </a:endParaRPr>
                    </a:p>
                  </a:txBody>
                  <a:tcPr anchor="ctr"/>
                </a:tc>
                <a:tc>
                  <a:txBody>
                    <a:bodyPr/>
                    <a:lstStyle/>
                    <a:p>
                      <a:r>
                        <a:rPr lang="en-US" sz="2000" dirty="0"/>
                        <a:t>$72,520 per year (2018 median salary for all multimedia artists and animators)</a:t>
                      </a:r>
                      <a:endParaRPr lang="en-US" sz="2000" dirty="0">
                        <a:solidFill>
                          <a:schemeClr val="tx1">
                            <a:lumMod val="65000"/>
                            <a:lumOff val="35000"/>
                          </a:schemeClr>
                        </a:solidFill>
                      </a:endParaRPr>
                    </a:p>
                  </a:txBody>
                  <a:tcPr anchor="ctr"/>
                </a:tc>
              </a:tr>
            </a:tbl>
          </a:graphicData>
        </a:graphic>
      </p:graphicFrame>
    </p:spTree>
    <p:extLst>
      <p:ext uri="{BB962C8B-B14F-4D97-AF65-F5344CB8AC3E}">
        <p14:creationId xmlns:p14="http://schemas.microsoft.com/office/powerpoint/2010/main" val="189346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Making an Animated Short Film</a:t>
            </a:r>
            <a:endParaRPr lang="en-US" dirty="0"/>
          </a:p>
        </p:txBody>
      </p:sp>
      <p:sp>
        <p:nvSpPr>
          <p:cNvPr id="3" name="Content Placeholder 2"/>
          <p:cNvSpPr>
            <a:spLocks noGrp="1"/>
          </p:cNvSpPr>
          <p:nvPr>
            <p:ph idx="4294967295"/>
          </p:nvPr>
        </p:nvSpPr>
        <p:spPr>
          <a:xfrm>
            <a:off x="2133600" y="5421312"/>
            <a:ext cx="6629400" cy="1055688"/>
          </a:xfrm>
        </p:spPr>
        <p:txBody>
          <a:bodyPr>
            <a:noAutofit/>
          </a:bodyPr>
          <a:lstStyle/>
          <a:p>
            <a:pPr marL="0" indent="0" algn="ctr">
              <a:buNone/>
            </a:pPr>
            <a:r>
              <a:rPr lang="en-US" sz="2400" dirty="0" smtClean="0">
                <a:solidFill>
                  <a:schemeClr val="tx1">
                    <a:lumMod val="65000"/>
                    <a:lumOff val="35000"/>
                  </a:schemeClr>
                </a:solidFill>
              </a:rPr>
              <a:t>Click on the above image</a:t>
            </a:r>
            <a:endParaRPr lang="en-US" sz="2400" dirty="0">
              <a:solidFill>
                <a:schemeClr val="tx1">
                  <a:lumMod val="65000"/>
                  <a:lumOff val="35000"/>
                </a:schemeClr>
              </a:solidFill>
            </a:endParaRPr>
          </a:p>
        </p:txBody>
      </p:sp>
      <p:pic>
        <p:nvPicPr>
          <p:cNvPr id="5" name="Picture 4">
            <a:hlinkClick r:id="rId2"/>
          </p:cNvPr>
          <p:cNvPicPr>
            <a:picLocks noChangeAspect="1"/>
          </p:cNvPicPr>
          <p:nvPr/>
        </p:nvPicPr>
        <p:blipFill>
          <a:blip r:embed="rId3"/>
          <a:stretch>
            <a:fillRect/>
          </a:stretch>
        </p:blipFill>
        <p:spPr>
          <a:xfrm>
            <a:off x="2133600" y="1612945"/>
            <a:ext cx="6657975" cy="3790950"/>
          </a:xfrm>
          <a:prstGeom prst="rect">
            <a:avLst/>
          </a:prstGeom>
        </p:spPr>
      </p:pic>
    </p:spTree>
    <p:extLst>
      <p:ext uri="{BB962C8B-B14F-4D97-AF65-F5344CB8AC3E}">
        <p14:creationId xmlns:p14="http://schemas.microsoft.com/office/powerpoint/2010/main" val="210272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95400"/>
            <a:ext cx="6842280" cy="5410200"/>
          </a:xfrm>
        </p:spPr>
        <p:txBody>
          <a:bodyPr>
            <a:normAutofit/>
          </a:bodyPr>
          <a:lstStyle/>
          <a:p>
            <a:pPr marL="514350" indent="-457200">
              <a:lnSpc>
                <a:spcPct val="120000"/>
              </a:lnSpc>
              <a:spcBef>
                <a:spcPts val="0"/>
              </a:spcBef>
              <a:buFont typeface="+mj-lt"/>
              <a:buAutoNum type="arabicPeriod"/>
            </a:pPr>
            <a:r>
              <a:rPr lang="en-US" b="1" dirty="0">
                <a:solidFill>
                  <a:schemeClr val="tx1">
                    <a:lumMod val="65000"/>
                    <a:lumOff val="35000"/>
                  </a:schemeClr>
                </a:solidFill>
              </a:rPr>
              <a:t>General knowledge.</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Do the following:</a:t>
            </a:r>
          </a:p>
          <a:p>
            <a:pPr marL="971550" lvl="1" indent="-457200">
              <a:lnSpc>
                <a:spcPct val="120000"/>
              </a:lnSpc>
              <a:spcBef>
                <a:spcPts val="0"/>
              </a:spcBef>
              <a:buFont typeface="+mj-lt"/>
              <a:buAutoNum type="alphaLcPeriod"/>
            </a:pPr>
            <a:r>
              <a:rPr lang="en-US" dirty="0">
                <a:solidFill>
                  <a:srgbClr val="C00000"/>
                </a:solidFill>
              </a:rPr>
              <a:t>In your own words, describe to your counselor what animation is.</a:t>
            </a:r>
          </a:p>
          <a:p>
            <a:pPr marL="971550" lvl="1" indent="-457200">
              <a:lnSpc>
                <a:spcPct val="120000"/>
              </a:lnSpc>
              <a:spcBef>
                <a:spcPts val="0"/>
              </a:spcBef>
              <a:buFont typeface="+mj-lt"/>
              <a:buAutoNum type="alphaLcPeriod"/>
            </a:pPr>
            <a:r>
              <a:rPr lang="en-US" dirty="0">
                <a:solidFill>
                  <a:schemeClr val="tx1">
                    <a:lumMod val="65000"/>
                    <a:lumOff val="35000"/>
                  </a:schemeClr>
                </a:solidFill>
              </a:rPr>
              <a:t>Discuss with your counselor a brief history of animation</a:t>
            </a:r>
            <a:r>
              <a:rPr lang="en-US" dirty="0" smtClean="0">
                <a:solidFill>
                  <a:schemeClr val="tx1">
                    <a:lumMod val="65000"/>
                    <a:lumOff val="35000"/>
                  </a:schemeClr>
                </a:solidFill>
              </a:rPr>
              <a:t>.</a:t>
            </a:r>
            <a:endParaRPr lang="en-US" dirty="0">
              <a:solidFill>
                <a:schemeClr val="tx1">
                  <a:lumMod val="65000"/>
                  <a:lumOff val="35000"/>
                </a:schemeClr>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101337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Animation</a:t>
            </a:r>
            <a:endParaRPr lang="en-US" dirty="0"/>
          </a:p>
        </p:txBody>
      </p:sp>
      <p:sp>
        <p:nvSpPr>
          <p:cNvPr id="3" name="Content Placeholder 2"/>
          <p:cNvSpPr>
            <a:spLocks noGrp="1"/>
          </p:cNvSpPr>
          <p:nvPr>
            <p:ph idx="4294967295"/>
          </p:nvPr>
        </p:nvSpPr>
        <p:spPr>
          <a:xfrm>
            <a:off x="2057400" y="1600201"/>
            <a:ext cx="6629400" cy="1524000"/>
          </a:xfrm>
        </p:spPr>
        <p:txBody>
          <a:bodyPr>
            <a:noAutofit/>
          </a:bodyPr>
          <a:lstStyle/>
          <a:p>
            <a:r>
              <a:rPr lang="en-US" sz="2400" dirty="0"/>
              <a:t>Animation is the capturing </a:t>
            </a:r>
            <a:r>
              <a:rPr lang="en-US" sz="2400" dirty="0" smtClean="0"/>
              <a:t>of sequential</a:t>
            </a:r>
            <a:r>
              <a:rPr lang="en-US" sz="2400" dirty="0"/>
              <a:t>, static </a:t>
            </a:r>
            <a:r>
              <a:rPr lang="en-US" sz="2400" dirty="0" smtClean="0"/>
              <a:t>images — drawings </a:t>
            </a:r>
            <a:r>
              <a:rPr lang="en-US" sz="2400" dirty="0"/>
              <a:t>or photos of inanimate </a:t>
            </a:r>
            <a:r>
              <a:rPr lang="en-US" sz="2400" dirty="0" smtClean="0"/>
              <a:t>objects — and </a:t>
            </a:r>
            <a:r>
              <a:rPr lang="en-US" sz="2400" dirty="0"/>
              <a:t>playing them in rapid succession to mimic real world motion. </a:t>
            </a:r>
            <a:endParaRPr lang="en-US" sz="2400" dirty="0" smtClean="0"/>
          </a:p>
          <a:p>
            <a:r>
              <a:rPr lang="en-US" sz="2400" dirty="0" smtClean="0"/>
              <a:t>If </a:t>
            </a:r>
            <a:r>
              <a:rPr lang="en-US" sz="2400" dirty="0"/>
              <a:t>you’ve ever seen a flip book, you know how it works.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886200"/>
            <a:ext cx="4800600" cy="2453130"/>
          </a:xfrm>
          <a:prstGeom prst="rect">
            <a:avLst/>
          </a:prstGeom>
        </p:spPr>
      </p:pic>
    </p:spTree>
    <p:extLst>
      <p:ext uri="{BB962C8B-B14F-4D97-AF65-F5344CB8AC3E}">
        <p14:creationId xmlns:p14="http://schemas.microsoft.com/office/powerpoint/2010/main" val="424944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lumMod val="65000"/>
                    <a:lumOff val="35000"/>
                  </a:schemeClr>
                </a:solidFill>
              </a:rPr>
              <a:t>Requirements</a:t>
            </a:r>
            <a:endParaRPr lang="en-US" dirty="0">
              <a:solidFill>
                <a:schemeClr val="tx1">
                  <a:lumMod val="65000"/>
                  <a:lumOff val="35000"/>
                </a:schemeClr>
              </a:solidFill>
            </a:endParaRPr>
          </a:p>
        </p:txBody>
      </p:sp>
      <p:sp>
        <p:nvSpPr>
          <p:cNvPr id="3" name="Content Placeholder 2"/>
          <p:cNvSpPr>
            <a:spLocks noGrp="1"/>
          </p:cNvSpPr>
          <p:nvPr>
            <p:ph idx="4294967295"/>
          </p:nvPr>
        </p:nvSpPr>
        <p:spPr>
          <a:xfrm>
            <a:off x="2057400" y="1295400"/>
            <a:ext cx="6842280" cy="5410200"/>
          </a:xfrm>
        </p:spPr>
        <p:txBody>
          <a:bodyPr>
            <a:normAutofit/>
          </a:bodyPr>
          <a:lstStyle/>
          <a:p>
            <a:pPr marL="514350" indent="-457200">
              <a:lnSpc>
                <a:spcPct val="120000"/>
              </a:lnSpc>
              <a:spcBef>
                <a:spcPts val="0"/>
              </a:spcBef>
              <a:buFont typeface="+mj-lt"/>
              <a:buAutoNum type="arabicPeriod"/>
            </a:pPr>
            <a:r>
              <a:rPr lang="en-US" b="1" dirty="0">
                <a:solidFill>
                  <a:schemeClr val="tx1">
                    <a:lumMod val="65000"/>
                    <a:lumOff val="35000"/>
                  </a:schemeClr>
                </a:solidFill>
              </a:rPr>
              <a:t>General knowledge.</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Do the following:</a:t>
            </a:r>
          </a:p>
          <a:p>
            <a:pPr marL="971550" lvl="1" indent="-457200">
              <a:lnSpc>
                <a:spcPct val="120000"/>
              </a:lnSpc>
              <a:spcBef>
                <a:spcPts val="0"/>
              </a:spcBef>
              <a:buFont typeface="+mj-lt"/>
              <a:buAutoNum type="alphaLcPeriod"/>
            </a:pPr>
            <a:r>
              <a:rPr lang="en-US" dirty="0"/>
              <a:t>In your own words, describe to your counselor what animation is.</a:t>
            </a:r>
          </a:p>
          <a:p>
            <a:pPr marL="971550" lvl="1" indent="-457200">
              <a:lnSpc>
                <a:spcPct val="120000"/>
              </a:lnSpc>
              <a:spcBef>
                <a:spcPts val="0"/>
              </a:spcBef>
              <a:buFont typeface="+mj-lt"/>
              <a:buAutoNum type="alphaLcPeriod"/>
            </a:pPr>
            <a:r>
              <a:rPr lang="en-US" dirty="0">
                <a:solidFill>
                  <a:srgbClr val="C00000"/>
                </a:solidFill>
              </a:rPr>
              <a:t>Discuss with your counselor a brief history of animation</a:t>
            </a:r>
            <a:r>
              <a:rPr lang="en-US" dirty="0" smtClean="0">
                <a:solidFill>
                  <a:srgbClr val="C00000"/>
                </a:solidFill>
              </a:rPr>
              <a:t>.</a:t>
            </a:r>
            <a:endParaRPr lang="en-US" dirty="0">
              <a:solidFill>
                <a:srgbClr val="C00000"/>
              </a:solidFill>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20000" y="160408"/>
            <a:ext cx="1279680" cy="1257230"/>
          </a:xfrm>
          <a:prstGeom prst="rect">
            <a:avLst/>
          </a:prstGeom>
        </p:spPr>
      </p:pic>
    </p:spTree>
    <p:extLst>
      <p:ext uri="{BB962C8B-B14F-4D97-AF65-F5344CB8AC3E}">
        <p14:creationId xmlns:p14="http://schemas.microsoft.com/office/powerpoint/2010/main" val="353277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Animation</a:t>
            </a:r>
            <a:endParaRPr lang="en-US" dirty="0"/>
          </a:p>
        </p:txBody>
      </p:sp>
      <p:sp>
        <p:nvSpPr>
          <p:cNvPr id="3" name="Content Placeholder 2"/>
          <p:cNvSpPr>
            <a:spLocks noGrp="1"/>
          </p:cNvSpPr>
          <p:nvPr>
            <p:ph idx="4294967295"/>
          </p:nvPr>
        </p:nvSpPr>
        <p:spPr>
          <a:xfrm>
            <a:off x="1905000" y="1295400"/>
            <a:ext cx="3810000" cy="5257800"/>
          </a:xfrm>
        </p:spPr>
        <p:txBody>
          <a:bodyPr>
            <a:normAutofit/>
          </a:bodyPr>
          <a:lstStyle/>
          <a:p>
            <a:pPr marL="457200" indent="-457200">
              <a:lnSpc>
                <a:spcPct val="110000"/>
              </a:lnSpc>
              <a:spcBef>
                <a:spcPts val="0"/>
              </a:spcBef>
            </a:pPr>
            <a:r>
              <a:rPr lang="en-US" sz="2000" dirty="0" smtClean="0">
                <a:solidFill>
                  <a:schemeClr val="tx1">
                    <a:lumMod val="65000"/>
                    <a:lumOff val="35000"/>
                  </a:schemeClr>
                </a:solidFill>
              </a:rPr>
              <a:t>1868 </a:t>
            </a:r>
            <a:r>
              <a:rPr lang="en-US" sz="2000" dirty="0" smtClean="0">
                <a:solidFill>
                  <a:schemeClr val="tx1">
                    <a:lumMod val="65000"/>
                    <a:lumOff val="35000"/>
                  </a:schemeClr>
                </a:solidFill>
              </a:rPr>
              <a:t>John </a:t>
            </a:r>
            <a:r>
              <a:rPr lang="en-US" sz="2000" dirty="0">
                <a:solidFill>
                  <a:schemeClr val="tx1">
                    <a:lumMod val="65000"/>
                    <a:lumOff val="35000"/>
                  </a:schemeClr>
                </a:solidFill>
              </a:rPr>
              <a:t>Barnes </a:t>
            </a:r>
            <a:r>
              <a:rPr lang="en-US" sz="2000" dirty="0" err="1">
                <a:solidFill>
                  <a:schemeClr val="tx1">
                    <a:lumMod val="65000"/>
                    <a:lumOff val="35000"/>
                  </a:schemeClr>
                </a:solidFill>
              </a:rPr>
              <a:t>Linnett</a:t>
            </a:r>
            <a:r>
              <a:rPr lang="en-US" sz="2000" dirty="0">
                <a:solidFill>
                  <a:schemeClr val="tx1">
                    <a:lumMod val="65000"/>
                    <a:lumOff val="35000"/>
                  </a:schemeClr>
                </a:solidFill>
              </a:rPr>
              <a:t> patented the first flip book </a:t>
            </a:r>
            <a:r>
              <a:rPr lang="en-US" sz="2000" dirty="0" smtClean="0">
                <a:solidFill>
                  <a:schemeClr val="tx1">
                    <a:lumMod val="65000"/>
                    <a:lumOff val="35000"/>
                  </a:schemeClr>
                </a:solidFill>
              </a:rPr>
              <a:t>as </a:t>
            </a:r>
            <a:r>
              <a:rPr lang="en-US" sz="2000" dirty="0">
                <a:solidFill>
                  <a:schemeClr val="tx1">
                    <a:lumMod val="65000"/>
                    <a:lumOff val="35000"/>
                  </a:schemeClr>
                </a:solidFill>
              </a:rPr>
              <a:t>the </a:t>
            </a:r>
            <a:r>
              <a:rPr lang="en-US" sz="2000" i="1" dirty="0" err="1">
                <a:solidFill>
                  <a:schemeClr val="tx1">
                    <a:lumMod val="65000"/>
                    <a:lumOff val="35000"/>
                  </a:schemeClr>
                </a:solidFill>
              </a:rPr>
              <a:t>kineograph</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a:p>
            <a:pPr marL="457200" indent="-457200">
              <a:spcBef>
                <a:spcPts val="0"/>
              </a:spcBef>
            </a:pPr>
            <a:r>
              <a:rPr lang="en-US" sz="2000" dirty="0" smtClean="0">
                <a:solidFill>
                  <a:schemeClr val="tx1">
                    <a:lumMod val="65000"/>
                    <a:lumOff val="35000"/>
                  </a:schemeClr>
                </a:solidFill>
              </a:rPr>
              <a:t>1908  A </a:t>
            </a:r>
            <a:r>
              <a:rPr lang="en-US" sz="2000" dirty="0">
                <a:solidFill>
                  <a:schemeClr val="tx1">
                    <a:lumMod val="65000"/>
                    <a:lumOff val="35000"/>
                  </a:schemeClr>
                </a:solidFill>
              </a:rPr>
              <a:t>Frenchman name Emile </a:t>
            </a:r>
            <a:r>
              <a:rPr lang="en-US" sz="2000" dirty="0" err="1">
                <a:solidFill>
                  <a:schemeClr val="tx1">
                    <a:lumMod val="65000"/>
                    <a:lumOff val="35000"/>
                  </a:schemeClr>
                </a:solidFill>
              </a:rPr>
              <a:t>Cohl</a:t>
            </a:r>
            <a:r>
              <a:rPr lang="en-US" sz="2000" dirty="0">
                <a:solidFill>
                  <a:schemeClr val="tx1">
                    <a:lumMod val="65000"/>
                    <a:lumOff val="35000"/>
                  </a:schemeClr>
                </a:solidFill>
              </a:rPr>
              <a:t> produced a film called "</a:t>
            </a:r>
            <a:r>
              <a:rPr lang="en-US" sz="2000" dirty="0" err="1">
                <a:solidFill>
                  <a:schemeClr val="tx1">
                    <a:lumMod val="65000"/>
                    <a:lumOff val="35000"/>
                  </a:schemeClr>
                </a:solidFill>
              </a:rPr>
              <a:t>Fantasmagorie</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It </a:t>
            </a:r>
            <a:r>
              <a:rPr lang="en-US" sz="1600" dirty="0">
                <a:solidFill>
                  <a:schemeClr val="tx1">
                    <a:lumMod val="65000"/>
                    <a:lumOff val="35000"/>
                  </a:schemeClr>
                </a:solidFill>
              </a:rPr>
              <a:t>was a hit, and is known today as the first true animated film</a:t>
            </a:r>
            <a:r>
              <a:rPr lang="en-US" sz="1600" dirty="0" smtClean="0">
                <a:solidFill>
                  <a:schemeClr val="tx1">
                    <a:lumMod val="65000"/>
                    <a:lumOff val="35000"/>
                  </a:schemeClr>
                </a:solidFill>
              </a:rPr>
              <a:t>.</a:t>
            </a:r>
          </a:p>
          <a:p>
            <a:pPr marL="457200" indent="-457200">
              <a:spcBef>
                <a:spcPts val="0"/>
              </a:spcBef>
            </a:pPr>
            <a:r>
              <a:rPr lang="en-US" sz="2000" dirty="0">
                <a:solidFill>
                  <a:schemeClr val="tx1">
                    <a:lumMod val="65000"/>
                    <a:lumOff val="35000"/>
                  </a:schemeClr>
                </a:solidFill>
              </a:rPr>
              <a:t>In </a:t>
            </a:r>
            <a:r>
              <a:rPr lang="en-US" sz="2000" dirty="0" smtClean="0">
                <a:solidFill>
                  <a:schemeClr val="tx1">
                    <a:lumMod val="65000"/>
                    <a:lumOff val="35000"/>
                  </a:schemeClr>
                </a:solidFill>
              </a:rPr>
              <a:t>1917, </a:t>
            </a:r>
            <a:r>
              <a:rPr lang="en-US" sz="2000" dirty="0">
                <a:solidFill>
                  <a:schemeClr val="tx1">
                    <a:lumMod val="65000"/>
                    <a:lumOff val="35000"/>
                  </a:schemeClr>
                </a:solidFill>
              </a:rPr>
              <a:t>Max Fleischer </a:t>
            </a:r>
            <a:r>
              <a:rPr lang="en-US" sz="2000" dirty="0" smtClean="0">
                <a:solidFill>
                  <a:schemeClr val="tx1">
                    <a:lumMod val="65000"/>
                    <a:lumOff val="35000"/>
                  </a:schemeClr>
                </a:solidFill>
              </a:rPr>
              <a:t>received a patent for </a:t>
            </a:r>
            <a:r>
              <a:rPr lang="en-US" sz="2000" dirty="0">
                <a:solidFill>
                  <a:schemeClr val="tx1">
                    <a:lumMod val="65000"/>
                    <a:lumOff val="35000"/>
                  </a:schemeClr>
                </a:solidFill>
              </a:rPr>
              <a:t>a technique which became known as rotoscoping: the process of using live-action film recordings as a reference point to more easily create realistic animated movements</a:t>
            </a:r>
            <a:r>
              <a:rPr lang="en-US" sz="2000" dirty="0" smtClean="0">
                <a:solidFill>
                  <a:schemeClr val="tx1">
                    <a:lumMod val="65000"/>
                    <a:lumOff val="35000"/>
                  </a:schemeClr>
                </a:solidFill>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964" y="1143000"/>
            <a:ext cx="1993392" cy="26761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4038600"/>
            <a:ext cx="2857500" cy="2619375"/>
          </a:xfrm>
          <a:prstGeom prst="rect">
            <a:avLst/>
          </a:prstGeom>
        </p:spPr>
      </p:pic>
    </p:spTree>
    <p:extLst>
      <p:ext uri="{BB962C8B-B14F-4D97-AF65-F5344CB8AC3E}">
        <p14:creationId xmlns:p14="http://schemas.microsoft.com/office/powerpoint/2010/main" val="167362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Animation</a:t>
            </a:r>
            <a:endParaRPr lang="en-US" dirty="0"/>
          </a:p>
        </p:txBody>
      </p:sp>
      <p:sp>
        <p:nvSpPr>
          <p:cNvPr id="3" name="Content Placeholder 2"/>
          <p:cNvSpPr>
            <a:spLocks noGrp="1"/>
          </p:cNvSpPr>
          <p:nvPr>
            <p:ph idx="4294967295"/>
          </p:nvPr>
        </p:nvSpPr>
        <p:spPr>
          <a:xfrm>
            <a:off x="1981200" y="1417638"/>
            <a:ext cx="3886200" cy="5287962"/>
          </a:xfrm>
        </p:spPr>
        <p:txBody>
          <a:bodyPr>
            <a:normAutofit/>
          </a:bodyPr>
          <a:lstStyle/>
          <a:p>
            <a:pPr marL="457200" indent="-457200">
              <a:spcBef>
                <a:spcPts val="0"/>
              </a:spcBef>
            </a:pPr>
            <a:r>
              <a:rPr lang="en-US" sz="2000" dirty="0" smtClean="0">
                <a:solidFill>
                  <a:schemeClr val="tx1">
                    <a:lumMod val="65000"/>
                    <a:lumOff val="35000"/>
                  </a:schemeClr>
                </a:solidFill>
              </a:rPr>
              <a:t>1920 Otto </a:t>
            </a:r>
            <a:r>
              <a:rPr lang="en-US" sz="2000" dirty="0" err="1" smtClean="0">
                <a:solidFill>
                  <a:schemeClr val="tx1">
                    <a:lumMod val="65000"/>
                    <a:lumOff val="35000"/>
                  </a:schemeClr>
                </a:solidFill>
              </a:rPr>
              <a:t>Messmer</a:t>
            </a:r>
            <a:r>
              <a:rPr lang="en-US" sz="2000" dirty="0" smtClean="0">
                <a:solidFill>
                  <a:schemeClr val="tx1">
                    <a:lumMod val="65000"/>
                    <a:lumOff val="35000"/>
                  </a:schemeClr>
                </a:solidFill>
              </a:rPr>
              <a:t> created </a:t>
            </a:r>
            <a:r>
              <a:rPr lang="en-US" sz="2000" dirty="0">
                <a:solidFill>
                  <a:schemeClr val="tx1">
                    <a:lumMod val="65000"/>
                    <a:lumOff val="35000"/>
                  </a:schemeClr>
                </a:solidFill>
              </a:rPr>
              <a:t>a character named Felix the Cat. </a:t>
            </a:r>
            <a:endParaRPr lang="en-US" sz="20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Felix </a:t>
            </a:r>
            <a:r>
              <a:rPr lang="en-US" sz="1600" dirty="0">
                <a:solidFill>
                  <a:schemeClr val="tx1">
                    <a:lumMod val="65000"/>
                    <a:lumOff val="35000"/>
                  </a:schemeClr>
                </a:solidFill>
              </a:rPr>
              <a:t>was </a:t>
            </a:r>
            <a:r>
              <a:rPr lang="en-US" sz="1600" dirty="0" smtClean="0">
                <a:solidFill>
                  <a:schemeClr val="tx1">
                    <a:lumMod val="65000"/>
                    <a:lumOff val="35000"/>
                  </a:schemeClr>
                </a:solidFill>
              </a:rPr>
              <a:t>the first cartoon to be merchandised.</a:t>
            </a:r>
          </a:p>
          <a:p>
            <a:pPr marL="457200" indent="-457200">
              <a:spcBef>
                <a:spcPts val="0"/>
              </a:spcBef>
            </a:pPr>
            <a:r>
              <a:rPr lang="en-US" sz="2000" dirty="0" smtClean="0">
                <a:solidFill>
                  <a:schemeClr val="tx1">
                    <a:lumMod val="65000"/>
                    <a:lumOff val="35000"/>
                  </a:schemeClr>
                </a:solidFill>
              </a:rPr>
              <a:t>1922 Walt </a:t>
            </a:r>
            <a:r>
              <a:rPr lang="en-US" sz="2000" dirty="0">
                <a:solidFill>
                  <a:schemeClr val="tx1">
                    <a:lumMod val="65000"/>
                    <a:lumOff val="35000"/>
                  </a:schemeClr>
                </a:solidFill>
              </a:rPr>
              <a:t>Disney began his first animation film studio called Laugh-O-Grams. </a:t>
            </a:r>
            <a:endParaRPr lang="en-US" sz="2000" dirty="0" smtClean="0">
              <a:solidFill>
                <a:schemeClr val="tx1">
                  <a:lumMod val="65000"/>
                  <a:lumOff val="35000"/>
                </a:schemeClr>
              </a:solidFill>
            </a:endParaRPr>
          </a:p>
          <a:p>
            <a:pPr marL="857250" lvl="1" indent="-457200">
              <a:spcBef>
                <a:spcPts val="0"/>
              </a:spcBef>
            </a:pPr>
            <a:r>
              <a:rPr lang="en-US" sz="1600" dirty="0" smtClean="0">
                <a:solidFill>
                  <a:schemeClr val="tx1">
                    <a:lumMod val="65000"/>
                    <a:lumOff val="35000"/>
                  </a:schemeClr>
                </a:solidFill>
              </a:rPr>
              <a:t>It </a:t>
            </a:r>
            <a:r>
              <a:rPr lang="en-US" sz="1600" dirty="0">
                <a:solidFill>
                  <a:schemeClr val="tx1">
                    <a:lumMod val="65000"/>
                    <a:lumOff val="35000"/>
                  </a:schemeClr>
                </a:solidFill>
              </a:rPr>
              <a:t>failed after only a short time</a:t>
            </a:r>
            <a:r>
              <a:rPr lang="en-US" sz="1600" dirty="0" smtClean="0">
                <a:solidFill>
                  <a:schemeClr val="tx1">
                    <a:lumMod val="65000"/>
                    <a:lumOff val="35000"/>
                  </a:schemeClr>
                </a:solidFill>
              </a:rPr>
              <a:t>.</a:t>
            </a:r>
          </a:p>
          <a:p>
            <a:pPr marL="457200" indent="-457200">
              <a:spcBef>
                <a:spcPts val="0"/>
              </a:spcBef>
            </a:pPr>
            <a:r>
              <a:rPr lang="en-US" sz="2000" dirty="0" smtClean="0">
                <a:solidFill>
                  <a:schemeClr val="tx1">
                    <a:lumMod val="65000"/>
                    <a:lumOff val="35000"/>
                  </a:schemeClr>
                </a:solidFill>
              </a:rPr>
              <a:t>1928 Walt </a:t>
            </a:r>
            <a:r>
              <a:rPr lang="en-US" sz="2000" dirty="0">
                <a:solidFill>
                  <a:schemeClr val="tx1">
                    <a:lumMod val="65000"/>
                    <a:lumOff val="35000"/>
                  </a:schemeClr>
                </a:solidFill>
              </a:rPr>
              <a:t>Disney </a:t>
            </a:r>
            <a:r>
              <a:rPr lang="en-US" sz="2000" dirty="0" smtClean="0">
                <a:solidFill>
                  <a:schemeClr val="tx1">
                    <a:lumMod val="65000"/>
                    <a:lumOff val="35000"/>
                  </a:schemeClr>
                </a:solidFill>
              </a:rPr>
              <a:t>released </a:t>
            </a:r>
            <a:r>
              <a:rPr lang="en-US" sz="2000" dirty="0">
                <a:solidFill>
                  <a:schemeClr val="tx1">
                    <a:lumMod val="65000"/>
                    <a:lumOff val="35000"/>
                  </a:schemeClr>
                </a:solidFill>
              </a:rPr>
              <a:t>a short film called Steamboat Willie featuring Mickey Mouse and using sound for the first </a:t>
            </a:r>
            <a:r>
              <a:rPr lang="en-US" sz="2000" dirty="0" smtClean="0">
                <a:solidFill>
                  <a:schemeClr val="tx1">
                    <a:lumMod val="65000"/>
                    <a:lumOff val="35000"/>
                  </a:schemeClr>
                </a:solidFill>
              </a:rPr>
              <a:t>time.</a:t>
            </a:r>
          </a:p>
          <a:p>
            <a:pPr marL="857250" lvl="1" indent="-457200">
              <a:spcBef>
                <a:spcPts val="0"/>
              </a:spcBef>
            </a:pPr>
            <a:r>
              <a:rPr lang="en-US" sz="1600" dirty="0" smtClean="0">
                <a:solidFill>
                  <a:schemeClr val="tx1">
                    <a:lumMod val="65000"/>
                    <a:lumOff val="35000"/>
                  </a:schemeClr>
                </a:solidFill>
              </a:rPr>
              <a:t>It </a:t>
            </a:r>
            <a:r>
              <a:rPr lang="en-US" sz="1600" dirty="0">
                <a:solidFill>
                  <a:schemeClr val="tx1">
                    <a:lumMod val="65000"/>
                    <a:lumOff val="35000"/>
                  </a:schemeClr>
                </a:solidFill>
              </a:rPr>
              <a:t>was an instant hit.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219200"/>
            <a:ext cx="1613059" cy="2286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19" r="2019" b="2963"/>
          <a:stretch/>
        </p:blipFill>
        <p:spPr>
          <a:xfrm>
            <a:off x="6019800" y="3733800"/>
            <a:ext cx="2523368" cy="2536053"/>
          </a:xfrm>
          <a:prstGeom prst="rect">
            <a:avLst/>
          </a:prstGeom>
        </p:spPr>
      </p:pic>
    </p:spTree>
    <p:extLst>
      <p:ext uri="{BB962C8B-B14F-4D97-AF65-F5344CB8AC3E}">
        <p14:creationId xmlns:p14="http://schemas.microsoft.com/office/powerpoint/2010/main" val="4260541982"/>
      </p:ext>
    </p:extLst>
  </p:cSld>
  <p:clrMapOvr>
    <a:masterClrMapping/>
  </p:clrMapOvr>
</p:sld>
</file>

<file path=ppt/theme/theme1.xml><?xml version="1.0" encoding="utf-8"?>
<a:theme xmlns:a="http://schemas.openxmlformats.org/drawingml/2006/main" name="1_Office Theme">
  <a:themeElements>
    <a:clrScheme name="Custom 0">
      <a:dk1>
        <a:sysClr val="windowText" lastClr="000000"/>
      </a:dk1>
      <a:lt1>
        <a:sysClr val="window" lastClr="FFFFFF"/>
      </a:lt1>
      <a:dk2>
        <a:srgbClr val="6D787D"/>
      </a:dk2>
      <a:lt2>
        <a:srgbClr val="EEECE1"/>
      </a:lt2>
      <a:accent1>
        <a:srgbClr val="147882"/>
      </a:accent1>
      <a:accent2>
        <a:srgbClr val="099B9F"/>
      </a:accent2>
      <a:accent3>
        <a:srgbClr val="0BBABF"/>
      </a:accent3>
      <a:accent4>
        <a:srgbClr val="13ECF1"/>
      </a:accent4>
      <a:accent5>
        <a:srgbClr val="FFFFFF"/>
      </a:accent5>
      <a:accent6>
        <a:srgbClr val="429FBE"/>
      </a:accent6>
      <a:hlink>
        <a:srgbClr val="38BC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0">
      <a:dk1>
        <a:sysClr val="windowText" lastClr="000000"/>
      </a:dk1>
      <a:lt1>
        <a:sysClr val="window" lastClr="FFFFFF"/>
      </a:lt1>
      <a:dk2>
        <a:srgbClr val="6D787D"/>
      </a:dk2>
      <a:lt2>
        <a:srgbClr val="EEECE1"/>
      </a:lt2>
      <a:accent1>
        <a:srgbClr val="147882"/>
      </a:accent1>
      <a:accent2>
        <a:srgbClr val="099B9F"/>
      </a:accent2>
      <a:accent3>
        <a:srgbClr val="0BBABF"/>
      </a:accent3>
      <a:accent4>
        <a:srgbClr val="13ECF1"/>
      </a:accent4>
      <a:accent5>
        <a:srgbClr val="FFFFFF"/>
      </a:accent5>
      <a:accent6>
        <a:srgbClr val="429FBE"/>
      </a:accent6>
      <a:hlink>
        <a:srgbClr val="38BC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1745</Words>
  <Application>Microsoft Office PowerPoint</Application>
  <PresentationFormat>On-screen Show (4:3)</PresentationFormat>
  <Paragraphs>238</Paragraphs>
  <Slides>37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Calibri</vt:lpstr>
      <vt:lpstr>1_Office Theme</vt:lpstr>
      <vt:lpstr>15_Office Theme</vt:lpstr>
      <vt:lpstr>PowerPoint Presentation</vt:lpstr>
      <vt:lpstr>Requirements</vt:lpstr>
      <vt:lpstr>Requirements</vt:lpstr>
      <vt:lpstr>Introduction: Making an Animated Short Film</vt:lpstr>
      <vt:lpstr>Requirements</vt:lpstr>
      <vt:lpstr>What is Animation</vt:lpstr>
      <vt:lpstr>Requirements</vt:lpstr>
      <vt:lpstr>History of Animation</vt:lpstr>
      <vt:lpstr>History of Animation</vt:lpstr>
      <vt:lpstr>History of Animation</vt:lpstr>
      <vt:lpstr>History of Animation</vt:lpstr>
      <vt:lpstr>History of Animation</vt:lpstr>
      <vt:lpstr>History of Animation</vt:lpstr>
      <vt:lpstr>Requirements</vt:lpstr>
      <vt:lpstr>The 12 Principles of Animation</vt:lpstr>
      <vt:lpstr>Squash and Stretch</vt:lpstr>
      <vt:lpstr>Anticipation</vt:lpstr>
      <vt:lpstr>Staging</vt:lpstr>
      <vt:lpstr>Straight Ahead and Pose to Pose</vt:lpstr>
      <vt:lpstr>Follow Through and Overlapping Action</vt:lpstr>
      <vt:lpstr>Slow In and Slow Out</vt:lpstr>
      <vt:lpstr>Arcs</vt:lpstr>
      <vt:lpstr>Secondary Action</vt:lpstr>
      <vt:lpstr>Timing</vt:lpstr>
      <vt:lpstr>Exaggeration</vt:lpstr>
      <vt:lpstr>Solid Drawing</vt:lpstr>
      <vt:lpstr>Appeal</vt:lpstr>
      <vt:lpstr>12 Principles of Animation Demonstration Videos</vt:lpstr>
      <vt:lpstr>12 Principles of Animation Demonstration Videos</vt:lpstr>
      <vt:lpstr>Requirements</vt:lpstr>
      <vt:lpstr>Flipbooks</vt:lpstr>
      <vt:lpstr>Requirements</vt:lpstr>
      <vt:lpstr>Animation in the World</vt:lpstr>
      <vt:lpstr>The Future of Animation</vt:lpstr>
      <vt:lpstr>Requirements</vt:lpstr>
      <vt:lpstr>Careers in Animation</vt:lpstr>
      <vt:lpstr>Education, Training, and Experience for a Career in Animation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Terry McKibben</cp:lastModifiedBy>
  <cp:revision>249</cp:revision>
  <dcterms:created xsi:type="dcterms:W3CDTF">2012-04-26T17:06:14Z</dcterms:created>
  <dcterms:modified xsi:type="dcterms:W3CDTF">2020-05-06T23:58:05Z</dcterms:modified>
</cp:coreProperties>
</file>